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12192000"/>
  <p:notesSz cx="6858000" cy="9144000"/>
  <p:embeddedFontLst>
    <p:embeddedFont>
      <p:font typeface="Play"/>
      <p:regular r:id="rId17"/>
      <p:bold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GoogleSlidesCustomDataVersion2">
      <go:slidesCustomData xmlns:go="http://customooxmlschemas.google.com/" r:id="rId19" roundtripDataSignature="AMtx7mjnmYUZqZQb93t7TCWhgyZn8xnat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777FE1A-D862-4893-908B-9670B0F0B21A}">
  <a:tblStyle styleId="{E777FE1A-D862-4893-908B-9670B0F0B21A}"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F6FC"/>
          </a:solidFill>
        </a:fill>
      </a:tcStyle>
    </a:wholeTbl>
    <a:band1H>
      <a:tcTxStyle b="off" i="off"/>
      <a:tcStyle>
        <a:fill>
          <a:solidFill>
            <a:srgbClr val="D1ECF9"/>
          </a:solidFill>
        </a:fill>
      </a:tcStyle>
    </a:band1H>
    <a:band2H>
      <a:tcTxStyle b="off" i="off"/>
    </a:band2H>
    <a:band1V>
      <a:tcTxStyle b="off" i="off"/>
      <a:tcStyle>
        <a:fill>
          <a:solidFill>
            <a:srgbClr val="D1ECF9"/>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Play-regular.fntdata"/><Relationship Id="rId16" Type="http://schemas.openxmlformats.org/officeDocument/2006/relationships/slide" Target="slides/slide10.xml"/><Relationship Id="rId5" Type="http://schemas.openxmlformats.org/officeDocument/2006/relationships/slideMaster" Target="slideMasters/slideMaster1.xml"/><Relationship Id="rId19" Type="http://customschemas.google.com/relationships/presentationmetadata" Target="metadata"/><Relationship Id="rId6" Type="http://schemas.openxmlformats.org/officeDocument/2006/relationships/notesMaster" Target="notesMasters/notesMaster1.xml"/><Relationship Id="rId18" Type="http://schemas.openxmlformats.org/officeDocument/2006/relationships/font" Target="fonts/Play-bold.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 name="Google Shape;9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9" name="Google Shape;10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0" name="Google Shape;15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7" name="Google Shape;16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adinimo skaidrė" type="title">
  <p:cSld name="TITLE">
    <p:spTree>
      <p:nvGrpSpPr>
        <p:cNvPr id="11" name="Shape 11"/>
        <p:cNvGrpSpPr/>
        <p:nvPr/>
      </p:nvGrpSpPr>
      <p:grpSpPr>
        <a:xfrm>
          <a:off x="0" y="0"/>
          <a:ext cx="0" cy="0"/>
          <a:chOff x="0" y="0"/>
          <a:chExt cx="0" cy="0"/>
        </a:xfrm>
      </p:grpSpPr>
      <p:sp>
        <p:nvSpPr>
          <p:cNvPr id="12" name="Google Shape;12;p5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5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adinimas ir antraštė">
  <p:cSld name="Pavadinimas ir antraštė">
    <p:spTree>
      <p:nvGrpSpPr>
        <p:cNvPr id="17" name="Shape 17"/>
        <p:cNvGrpSpPr/>
        <p:nvPr/>
      </p:nvGrpSpPr>
      <p:grpSpPr>
        <a:xfrm>
          <a:off x="0" y="0"/>
          <a:ext cx="0" cy="0"/>
          <a:chOff x="0" y="0"/>
          <a:chExt cx="0" cy="0"/>
        </a:xfrm>
      </p:grpSpPr>
      <p:sp>
        <p:nvSpPr>
          <p:cNvPr id="18" name="Google Shape;18;p57"/>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57"/>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Clr>
                <a:srgbClr val="3F3F3F"/>
              </a:buClr>
              <a:buSzPts val="1440"/>
              <a:buNone/>
              <a:defRPr sz="1800">
                <a:solidFill>
                  <a:srgbClr val="3F3F3F"/>
                </a:solidFill>
              </a:defRPr>
            </a:lvl1pPr>
            <a:lvl2pPr indent="-228600" lvl="1" marL="914400" algn="l">
              <a:lnSpc>
                <a:spcPct val="100000"/>
              </a:lnSpc>
              <a:spcBef>
                <a:spcPts val="1000"/>
              </a:spcBef>
              <a:spcAft>
                <a:spcPts val="0"/>
              </a:spcAft>
              <a:buClr>
                <a:srgbClr val="888888"/>
              </a:buClr>
              <a:buSzPts val="1440"/>
              <a:buNone/>
              <a:defRPr sz="1800">
                <a:solidFill>
                  <a:srgbClr val="888888"/>
                </a:solidFill>
              </a:defRPr>
            </a:lvl2pPr>
            <a:lvl3pPr indent="-228600" lvl="2" marL="1371600" algn="l">
              <a:lnSpc>
                <a:spcPct val="100000"/>
              </a:lnSpc>
              <a:spcBef>
                <a:spcPts val="1000"/>
              </a:spcBef>
              <a:spcAft>
                <a:spcPts val="0"/>
              </a:spcAft>
              <a:buClr>
                <a:srgbClr val="888888"/>
              </a:buClr>
              <a:buSzPts val="1280"/>
              <a:buNone/>
              <a:defRPr sz="1600">
                <a:solidFill>
                  <a:srgbClr val="888888"/>
                </a:solidFill>
              </a:defRPr>
            </a:lvl3pPr>
            <a:lvl4pPr indent="-228600" lvl="3" marL="1828800" algn="l">
              <a:lnSpc>
                <a:spcPct val="100000"/>
              </a:lnSpc>
              <a:spcBef>
                <a:spcPts val="1000"/>
              </a:spcBef>
              <a:spcAft>
                <a:spcPts val="0"/>
              </a:spcAft>
              <a:buClr>
                <a:srgbClr val="888888"/>
              </a:buClr>
              <a:buSzPts val="1120"/>
              <a:buNone/>
              <a:defRPr sz="1400">
                <a:solidFill>
                  <a:srgbClr val="888888"/>
                </a:solidFill>
              </a:defRPr>
            </a:lvl4pPr>
            <a:lvl5pPr indent="-228600" lvl="4" marL="2286000" algn="l">
              <a:lnSpc>
                <a:spcPct val="100000"/>
              </a:lnSpc>
              <a:spcBef>
                <a:spcPts val="1000"/>
              </a:spcBef>
              <a:spcAft>
                <a:spcPts val="0"/>
              </a:spcAft>
              <a:buClr>
                <a:srgbClr val="888888"/>
              </a:buClr>
              <a:buSzPts val="1120"/>
              <a:buNone/>
              <a:defRPr sz="1400">
                <a:solidFill>
                  <a:srgbClr val="888888"/>
                </a:solidFill>
              </a:defRPr>
            </a:lvl5pPr>
            <a:lvl6pPr indent="-228600" lvl="5" marL="2743200" algn="l">
              <a:lnSpc>
                <a:spcPct val="100000"/>
              </a:lnSpc>
              <a:spcBef>
                <a:spcPts val="1000"/>
              </a:spcBef>
              <a:spcAft>
                <a:spcPts val="0"/>
              </a:spcAft>
              <a:buClr>
                <a:srgbClr val="888888"/>
              </a:buClr>
              <a:buSzPts val="1120"/>
              <a:buNone/>
              <a:defRPr sz="1400">
                <a:solidFill>
                  <a:srgbClr val="888888"/>
                </a:solidFill>
              </a:defRPr>
            </a:lvl6pPr>
            <a:lvl7pPr indent="-228600" lvl="6" marL="3200400" algn="l">
              <a:lnSpc>
                <a:spcPct val="100000"/>
              </a:lnSpc>
              <a:spcBef>
                <a:spcPts val="1000"/>
              </a:spcBef>
              <a:spcAft>
                <a:spcPts val="0"/>
              </a:spcAft>
              <a:buClr>
                <a:srgbClr val="888888"/>
              </a:buClr>
              <a:buSzPts val="1120"/>
              <a:buNone/>
              <a:defRPr sz="1400">
                <a:solidFill>
                  <a:srgbClr val="888888"/>
                </a:solidFill>
              </a:defRPr>
            </a:lvl7pPr>
            <a:lvl8pPr indent="-228600" lvl="7" marL="3657600" algn="l">
              <a:lnSpc>
                <a:spcPct val="100000"/>
              </a:lnSpc>
              <a:spcBef>
                <a:spcPts val="1000"/>
              </a:spcBef>
              <a:spcAft>
                <a:spcPts val="0"/>
              </a:spcAft>
              <a:buClr>
                <a:srgbClr val="888888"/>
              </a:buClr>
              <a:buSzPts val="1120"/>
              <a:buNone/>
              <a:defRPr sz="1400">
                <a:solidFill>
                  <a:srgbClr val="888888"/>
                </a:solidFill>
              </a:defRPr>
            </a:lvl8pPr>
            <a:lvl9pPr indent="-228600" lvl="8" marL="4114800" algn="l">
              <a:lnSpc>
                <a:spcPct val="100000"/>
              </a:lnSpc>
              <a:spcBef>
                <a:spcPts val="1000"/>
              </a:spcBef>
              <a:spcAft>
                <a:spcPts val="0"/>
              </a:spcAft>
              <a:buClr>
                <a:srgbClr val="888888"/>
              </a:buClr>
              <a:buSzPts val="1120"/>
              <a:buNone/>
              <a:defRPr sz="1400">
                <a:solidFill>
                  <a:srgbClr val="888888"/>
                </a:solidFill>
              </a:defRPr>
            </a:lvl9pPr>
          </a:lstStyle>
          <a:p/>
        </p:txBody>
      </p:sp>
      <p:sp>
        <p:nvSpPr>
          <p:cNvPr id="20" name="Google Shape;20;p5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Clr>
                <a:srgbClr val="757575"/>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21" name="Google Shape;21;p5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757575"/>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22" name="Google Shape;22;p5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adinimas ir turinys" type="obj">
  <p:cSld name="OBJECT">
    <p:spTree>
      <p:nvGrpSpPr>
        <p:cNvPr id="23" name="Shape 23"/>
        <p:cNvGrpSpPr/>
        <p:nvPr/>
      </p:nvGrpSpPr>
      <p:grpSpPr>
        <a:xfrm>
          <a:off x="0" y="0"/>
          <a:ext cx="0" cy="0"/>
          <a:chOff x="0" y="0"/>
          <a:chExt cx="0" cy="0"/>
        </a:xfrm>
      </p:grpSpPr>
      <p:sp>
        <p:nvSpPr>
          <p:cNvPr id="24" name="Google Shape;24;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kcijos antraštė" type="secHead">
  <p:cSld name="SECTION_HEADER">
    <p:spTree>
      <p:nvGrpSpPr>
        <p:cNvPr id="29" name="Shape 29"/>
        <p:cNvGrpSpPr/>
        <p:nvPr/>
      </p:nvGrpSpPr>
      <p:grpSpPr>
        <a:xfrm>
          <a:off x="0" y="0"/>
          <a:ext cx="0" cy="0"/>
          <a:chOff x="0" y="0"/>
          <a:chExt cx="0" cy="0"/>
        </a:xfrm>
      </p:grpSpPr>
      <p:sp>
        <p:nvSpPr>
          <p:cNvPr id="30" name="Google Shape;30;p5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2" name="Google Shape;32;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 turiniai" type="twoObj">
  <p:cSld name="TWO_OBJECTS">
    <p:spTree>
      <p:nvGrpSpPr>
        <p:cNvPr id="35" name="Shape 35"/>
        <p:cNvGrpSpPr/>
        <p:nvPr/>
      </p:nvGrpSpPr>
      <p:grpSpPr>
        <a:xfrm>
          <a:off x="0" y="0"/>
          <a:ext cx="0" cy="0"/>
          <a:chOff x="0" y="0"/>
          <a:chExt cx="0" cy="0"/>
        </a:xfrm>
      </p:grpSpPr>
      <p:sp>
        <p:nvSpPr>
          <p:cNvPr id="36" name="Google Shape;36;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6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6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yginimas" type="twoTxTwoObj">
  <p:cSld name="TWO_OBJECTS_WITH_TEXT">
    <p:spTree>
      <p:nvGrpSpPr>
        <p:cNvPr id="42" name="Shape 42"/>
        <p:cNvGrpSpPr/>
        <p:nvPr/>
      </p:nvGrpSpPr>
      <p:grpSpPr>
        <a:xfrm>
          <a:off x="0" y="0"/>
          <a:ext cx="0" cy="0"/>
          <a:chOff x="0" y="0"/>
          <a:chExt cx="0" cy="0"/>
        </a:xfrm>
      </p:grpSpPr>
      <p:sp>
        <p:nvSpPr>
          <p:cNvPr id="43" name="Google Shape;43;p6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6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k pavadinimas" type="titleOnly">
  <p:cSld name="TITLE_ONLY">
    <p:spTree>
      <p:nvGrpSpPr>
        <p:cNvPr id="51" name="Shape 51"/>
        <p:cNvGrpSpPr/>
        <p:nvPr/>
      </p:nvGrpSpPr>
      <p:grpSpPr>
        <a:xfrm>
          <a:off x="0" y="0"/>
          <a:ext cx="0" cy="0"/>
          <a:chOff x="0" y="0"/>
          <a:chExt cx="0" cy="0"/>
        </a:xfrm>
      </p:grpSpPr>
      <p:sp>
        <p:nvSpPr>
          <p:cNvPr id="52" name="Google Shape;52;p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uščia" type="blank">
  <p:cSld name="BLANK">
    <p:spTree>
      <p:nvGrpSpPr>
        <p:cNvPr id="56" name="Shape 56"/>
        <p:cNvGrpSpPr/>
        <p:nvPr/>
      </p:nvGrpSpPr>
      <p:grpSpPr>
        <a:xfrm>
          <a:off x="0" y="0"/>
          <a:ext cx="0" cy="0"/>
          <a:chOff x="0" y="0"/>
          <a:chExt cx="0" cy="0"/>
        </a:xfrm>
      </p:grpSpPr>
      <p:sp>
        <p:nvSpPr>
          <p:cNvPr id="57" name="Google Shape;57;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urinys ir antraštė" type="objTx">
  <p:cSld name="OBJECT_WITH_CAPTION_TEXT">
    <p:spTree>
      <p:nvGrpSpPr>
        <p:cNvPr id="60" name="Shape 60"/>
        <p:cNvGrpSpPr/>
        <p:nvPr/>
      </p:nvGrpSpPr>
      <p:grpSpPr>
        <a:xfrm>
          <a:off x="0" y="0"/>
          <a:ext cx="0" cy="0"/>
          <a:chOff x="0" y="0"/>
          <a:chExt cx="0" cy="0"/>
        </a:xfrm>
      </p:grpSpPr>
      <p:sp>
        <p:nvSpPr>
          <p:cNvPr id="61" name="Google Shape;61;p6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6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6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eikslėlis ir antraštė" type="picTx">
  <p:cSld name="PICTURE_WITH_CAPTION_TEXT">
    <p:spTree>
      <p:nvGrpSpPr>
        <p:cNvPr id="67" name="Shape 67"/>
        <p:cNvGrpSpPr/>
        <p:nvPr/>
      </p:nvGrpSpPr>
      <p:grpSpPr>
        <a:xfrm>
          <a:off x="0" y="0"/>
          <a:ext cx="0" cy="0"/>
          <a:chOff x="0" y="0"/>
          <a:chExt cx="0" cy="0"/>
        </a:xfrm>
      </p:grpSpPr>
      <p:sp>
        <p:nvSpPr>
          <p:cNvPr id="68" name="Google Shape;68;p6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65"/>
          <p:cNvSpPr/>
          <p:nvPr>
            <p:ph idx="2" type="pic"/>
          </p:nvPr>
        </p:nvSpPr>
        <p:spPr>
          <a:xfrm>
            <a:off x="5183188" y="987425"/>
            <a:ext cx="6172200" cy="4873625"/>
          </a:xfrm>
          <a:prstGeom prst="rect">
            <a:avLst/>
          </a:prstGeom>
          <a:noFill/>
          <a:ln>
            <a:noFill/>
          </a:ln>
        </p:spPr>
      </p:sp>
      <p:sp>
        <p:nvSpPr>
          <p:cNvPr id="70" name="Google Shape;70;p6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adinimas ir vertikalus tekstas" type="vertTx">
  <p:cSld name="VERTICAL_TEXT">
    <p:spTree>
      <p:nvGrpSpPr>
        <p:cNvPr id="74" name="Shape 74"/>
        <p:cNvGrpSpPr/>
        <p:nvPr/>
      </p:nvGrpSpPr>
      <p:grpSpPr>
        <a:xfrm>
          <a:off x="0" y="0"/>
          <a:ext cx="0" cy="0"/>
          <a:chOff x="0" y="0"/>
          <a:chExt cx="0" cy="0"/>
        </a:xfrm>
      </p:grpSpPr>
      <p:sp>
        <p:nvSpPr>
          <p:cNvPr id="75" name="Google Shape;75;p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6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us pavadinimas ir tekstas" type="vertTitleAndTx">
  <p:cSld name="VERTICAL_TITLE_AND_VERTICAL_TEXT">
    <p:spTree>
      <p:nvGrpSpPr>
        <p:cNvPr id="80" name="Shape 80"/>
        <p:cNvGrpSpPr/>
        <p:nvPr/>
      </p:nvGrpSpPr>
      <p:grpSpPr>
        <a:xfrm>
          <a:off x="0" y="0"/>
          <a:ext cx="0" cy="0"/>
          <a:chOff x="0" y="0"/>
          <a:chExt cx="0" cy="0"/>
        </a:xfrm>
      </p:grpSpPr>
      <p:sp>
        <p:nvSpPr>
          <p:cNvPr id="81" name="Google Shape;81;p6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6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45000">
              <a:schemeClr val="lt1"/>
            </a:gs>
            <a:gs pos="92000">
              <a:srgbClr val="97DAF2"/>
            </a:gs>
            <a:gs pos="100000">
              <a:srgbClr val="97DAF2"/>
            </a:gs>
          </a:gsLst>
          <a:lin ang="5400000" scaled="0"/>
        </a:gradFill>
      </p:bgPr>
    </p:bg>
    <p:spTree>
      <p:nvGrpSpPr>
        <p:cNvPr id="5" name="Shape 5"/>
        <p:cNvGrpSpPr/>
        <p:nvPr/>
      </p:nvGrpSpPr>
      <p:grpSpPr>
        <a:xfrm>
          <a:off x="0" y="0"/>
          <a:ext cx="0" cy="0"/>
          <a:chOff x="0" y="0"/>
          <a:chExt cx="0" cy="0"/>
        </a:xfrm>
      </p:grpSpPr>
      <p:sp>
        <p:nvSpPr>
          <p:cNvPr id="6" name="Google Shape;6;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5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 name="Google Shape;10;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accent1"/>
              </a:buClr>
              <a:buSzPts val="5400"/>
              <a:buFont typeface="Trebuchet MS"/>
              <a:buNone/>
            </a:pPr>
            <a:br>
              <a:rPr lang="lt-LT"/>
            </a:br>
            <a:endParaRPr/>
          </a:p>
        </p:txBody>
      </p:sp>
      <p:sp>
        <p:nvSpPr>
          <p:cNvPr id="91" name="Google Shape;91;p1"/>
          <p:cNvSpPr txBox="1"/>
          <p:nvPr>
            <p:ph idx="1" type="subTitle"/>
          </p:nvPr>
        </p:nvSpPr>
        <p:spPr>
          <a:xfrm>
            <a:off x="1316610" y="2316163"/>
            <a:ext cx="9558779" cy="2796078"/>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Clr>
                <a:srgbClr val="004AAD"/>
              </a:buClr>
              <a:buSzPts val="4670"/>
              <a:buNone/>
            </a:pPr>
            <a:r>
              <a:rPr b="1" lang="lt-LT" sz="5400">
                <a:solidFill>
                  <a:srgbClr val="004AAD"/>
                </a:solidFill>
                <a:latin typeface="Times New Roman"/>
                <a:ea typeface="Times New Roman"/>
                <a:cs typeface="Times New Roman"/>
                <a:sym typeface="Times New Roman"/>
              </a:rPr>
              <a:t>Teisėjų padėjėjų darbo užmokesčio problematika.</a:t>
            </a:r>
            <a:endParaRPr/>
          </a:p>
          <a:p>
            <a:pPr indent="0" lvl="0" marL="0" rtl="0" algn="ctr">
              <a:lnSpc>
                <a:spcPct val="100000"/>
              </a:lnSpc>
              <a:spcBef>
                <a:spcPts val="1000"/>
              </a:spcBef>
              <a:spcAft>
                <a:spcPts val="0"/>
              </a:spcAft>
              <a:buClr>
                <a:srgbClr val="004AAD"/>
              </a:buClr>
              <a:buSzPts val="4670"/>
              <a:buNone/>
            </a:pPr>
            <a:r>
              <a:rPr b="1" lang="lt-LT" sz="2600">
                <a:solidFill>
                  <a:srgbClr val="004AAD"/>
                </a:solidFill>
                <a:latin typeface="Times New Roman"/>
                <a:ea typeface="Times New Roman"/>
                <a:cs typeface="Times New Roman"/>
                <a:sym typeface="Times New Roman"/>
              </a:rPr>
              <a:t>Pristatoma Teisingumo ministro įsakymu sudarytai darbo grupei</a:t>
            </a:r>
            <a:endParaRPr/>
          </a:p>
        </p:txBody>
      </p:sp>
      <p:sp>
        <p:nvSpPr>
          <p:cNvPr id="92" name="Google Shape;92;p1"/>
          <p:cNvSpPr txBox="1"/>
          <p:nvPr/>
        </p:nvSpPr>
        <p:spPr>
          <a:xfrm>
            <a:off x="2495809" y="2816825"/>
            <a:ext cx="6096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rebuchet MS"/>
              <a:ea typeface="Trebuchet MS"/>
              <a:cs typeface="Trebuchet MS"/>
              <a:sym typeface="Trebuchet MS"/>
            </a:endParaRPr>
          </a:p>
        </p:txBody>
      </p:sp>
      <p:sp>
        <p:nvSpPr>
          <p:cNvPr id="93" name="Google Shape;93;p1"/>
          <p:cNvSpPr txBox="1"/>
          <p:nvPr/>
        </p:nvSpPr>
        <p:spPr>
          <a:xfrm>
            <a:off x="3311886" y="5303917"/>
            <a:ext cx="5279923"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lt-LT" sz="1600" u="none" cap="none" strike="noStrike">
                <a:solidFill>
                  <a:srgbClr val="226292"/>
                </a:solidFill>
                <a:latin typeface="Times New Roman"/>
                <a:ea typeface="Times New Roman"/>
                <a:cs typeface="Times New Roman"/>
                <a:sym typeface="Times New Roman"/>
              </a:rPr>
              <a:t>2025 m. rugsėjo 11 d. </a:t>
            </a:r>
            <a:endParaRPr b="0" i="0" sz="1600" u="none" cap="none" strike="noStrike">
              <a:solidFill>
                <a:srgbClr val="226292"/>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1400"/>
              <a:buFont typeface="Arial"/>
              <a:buNone/>
            </a:pPr>
            <a:r>
              <a:rPr b="0" i="0" lang="lt-LT" sz="1600" u="none" cap="none" strike="noStrike">
                <a:solidFill>
                  <a:srgbClr val="226292"/>
                </a:solidFill>
                <a:latin typeface="Times New Roman"/>
                <a:ea typeface="Times New Roman"/>
                <a:cs typeface="Times New Roman"/>
                <a:sym typeface="Times New Roman"/>
              </a:rPr>
              <a:t>Vilnius</a:t>
            </a:r>
            <a:endParaRPr b="0" i="0" sz="1600" u="none" cap="none" strike="noStrike">
              <a:solidFill>
                <a:srgbClr val="000000"/>
              </a:solidFill>
              <a:latin typeface="Times New Roman"/>
              <a:ea typeface="Times New Roman"/>
              <a:cs typeface="Times New Roman"/>
              <a:sym typeface="Times New Roman"/>
            </a:endParaRPr>
          </a:p>
        </p:txBody>
      </p:sp>
      <p:pic>
        <p:nvPicPr>
          <p:cNvPr id="94" name="Google Shape;94;p1"/>
          <p:cNvPicPr preferRelativeResize="0"/>
          <p:nvPr/>
        </p:nvPicPr>
        <p:blipFill rotWithShape="1">
          <a:blip r:embed="rId3">
            <a:alphaModFix/>
          </a:blip>
          <a:srcRect b="0" l="0" r="0" t="0"/>
          <a:stretch/>
        </p:blipFill>
        <p:spPr>
          <a:xfrm>
            <a:off x="4989308" y="426740"/>
            <a:ext cx="1925078" cy="13912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descr="Paveikslėlis, kuriame yra tekstas, ekrano kopija, Šriftas, skaičius" id="99" name="Google Shape;99;p3"/>
          <p:cNvPicPr preferRelativeResize="0"/>
          <p:nvPr/>
        </p:nvPicPr>
        <p:blipFill rotWithShape="1">
          <a:blip r:embed="rId3">
            <a:alphaModFix/>
          </a:blip>
          <a:srcRect b="0" l="0" r="0" t="0"/>
          <a:stretch/>
        </p:blipFill>
        <p:spPr>
          <a:xfrm>
            <a:off x="635704" y="3636848"/>
            <a:ext cx="10383176" cy="2777499"/>
          </a:xfrm>
          <a:prstGeom prst="rect">
            <a:avLst/>
          </a:prstGeom>
          <a:noFill/>
          <a:ln>
            <a:noFill/>
          </a:ln>
        </p:spPr>
      </p:pic>
      <p:grpSp>
        <p:nvGrpSpPr>
          <p:cNvPr id="100" name="Google Shape;100;p3"/>
          <p:cNvGrpSpPr/>
          <p:nvPr/>
        </p:nvGrpSpPr>
        <p:grpSpPr>
          <a:xfrm>
            <a:off x="-5025" y="6737718"/>
            <a:ext cx="12207200" cy="123363"/>
            <a:chOff x="-5025" y="6737718"/>
            <a:chExt cx="12207200" cy="123363"/>
          </a:xfrm>
        </p:grpSpPr>
        <p:sp>
          <p:nvSpPr>
            <p:cNvPr id="101" name="Google Shape;101;p3"/>
            <p:cNvSpPr/>
            <p:nvPr/>
          </p:nvSpPr>
          <p:spPr>
            <a:xfrm flipH="1" rot="5400000">
              <a:off x="6036894" y="695800"/>
              <a:ext cx="123362" cy="12207199"/>
            </a:xfrm>
            <a:prstGeom prst="rect">
              <a:avLst/>
            </a:prstGeom>
            <a:gradFill>
              <a:gsLst>
                <a:gs pos="0">
                  <a:schemeClr val="accent5"/>
                </a:gs>
                <a:gs pos="100000">
                  <a:schemeClr val="accent2"/>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2" name="Google Shape;102;p3"/>
            <p:cNvSpPr/>
            <p:nvPr/>
          </p:nvSpPr>
          <p:spPr>
            <a:xfrm rot="-5400000">
              <a:off x="9176406" y="3835311"/>
              <a:ext cx="123362" cy="5928176"/>
            </a:xfrm>
            <a:prstGeom prst="rect">
              <a:avLst/>
            </a:prstGeom>
            <a:gradFill>
              <a:gsLst>
                <a:gs pos="0">
                  <a:srgbClr val="3E8853">
                    <a:alpha val="0"/>
                  </a:srgbClr>
                </a:gs>
                <a:gs pos="19000">
                  <a:srgbClr val="3E8853">
                    <a:alpha val="0"/>
                  </a:srgbClr>
                </a:gs>
                <a:gs pos="100000">
                  <a:srgbClr val="7DC491"/>
                </a:gs>
              </a:gsLst>
              <a:lin ang="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grpSp>
        <p:nvGrpSpPr>
          <p:cNvPr id="103" name="Google Shape;103;p3"/>
          <p:cNvGrpSpPr/>
          <p:nvPr/>
        </p:nvGrpSpPr>
        <p:grpSpPr>
          <a:xfrm>
            <a:off x="2176502" y="1296478"/>
            <a:ext cx="5946040" cy="1924674"/>
            <a:chOff x="-3983910" y="-400834"/>
            <a:chExt cx="5946040" cy="1924674"/>
          </a:xfrm>
        </p:grpSpPr>
        <p:sp>
          <p:nvSpPr>
            <p:cNvPr id="104" name="Google Shape;104;p3"/>
            <p:cNvSpPr/>
            <p:nvPr/>
          </p:nvSpPr>
          <p:spPr>
            <a:xfrm>
              <a:off x="-3983910" y="-400834"/>
              <a:ext cx="5946040" cy="1918800"/>
            </a:xfrm>
            <a:prstGeom prst="roundRect">
              <a:avLst>
                <a:gd fmla="val 16667" name="adj"/>
              </a:avLst>
            </a:prstGeom>
            <a:gradFill>
              <a:gsLst>
                <a:gs pos="0">
                  <a:srgbClr val="546E83"/>
                </a:gs>
                <a:gs pos="50000">
                  <a:srgbClr val="2F5A77"/>
                </a:gs>
                <a:gs pos="100000">
                  <a:srgbClr val="26506B"/>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3"/>
            <p:cNvSpPr txBox="1"/>
            <p:nvPr/>
          </p:nvSpPr>
          <p:spPr>
            <a:xfrm>
              <a:off x="-3927195" y="-207624"/>
              <a:ext cx="5758704" cy="1731464"/>
            </a:xfrm>
            <a:prstGeom prst="rect">
              <a:avLst/>
            </a:prstGeom>
            <a:noFill/>
            <a:ln>
              <a:noFill/>
            </a:ln>
          </p:spPr>
          <p:txBody>
            <a:bodyPr anchorCtr="0" anchor="ctr"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Times New Roman"/>
                <a:buNone/>
              </a:pPr>
              <a:r>
                <a:rPr b="0" i="0" lang="lt-LT" sz="2000" u="none" cap="none" strike="noStrike">
                  <a:solidFill>
                    <a:schemeClr val="lt1"/>
                  </a:solidFill>
                  <a:latin typeface="Times New Roman"/>
                  <a:ea typeface="Times New Roman"/>
                  <a:cs typeface="Times New Roman"/>
                  <a:sym typeface="Times New Roman"/>
                </a:rPr>
                <a:t>Teisėjo padėjėjo pareigybė, remiantis VTĮ 1-ojo priedo lentele, yra septintoje vietoje ir, atsižvelgiant į darbo pobūdį bei pareigybei tenkančią atsakomybę ir keliamus kvalifikacinius reikalavimus yra prilyginama šioms karjeros valstybės tarnautojų pareigybėms</a:t>
              </a:r>
              <a:br>
                <a:rPr b="0" i="0" lang="lt-LT" sz="2000" u="none" cap="none" strike="noStrike">
                  <a:solidFill>
                    <a:schemeClr val="lt1"/>
                  </a:solidFill>
                  <a:latin typeface="Times New Roman"/>
                  <a:ea typeface="Times New Roman"/>
                  <a:cs typeface="Times New Roman"/>
                  <a:sym typeface="Times New Roman"/>
                </a:rPr>
              </a:br>
              <a:endParaRPr b="0" i="0" sz="2000" u="none" cap="none" strike="noStrike">
                <a:solidFill>
                  <a:schemeClr val="lt1"/>
                </a:solidFill>
                <a:latin typeface="Times New Roman"/>
                <a:ea typeface="Times New Roman"/>
                <a:cs typeface="Times New Roman"/>
                <a:sym typeface="Times New Roman"/>
              </a:endParaRPr>
            </a:p>
          </p:txBody>
        </p:sp>
      </p:grpSp>
      <p:sp>
        <p:nvSpPr>
          <p:cNvPr id="106" name="Google Shape;106;p3"/>
          <p:cNvSpPr/>
          <p:nvPr/>
        </p:nvSpPr>
        <p:spPr>
          <a:xfrm>
            <a:off x="8816454" y="261303"/>
            <a:ext cx="2934269" cy="2777499"/>
          </a:xfrm>
          <a:prstGeom prst="wedgeRectCallout">
            <a:avLst>
              <a:gd fmla="val -73405" name="adj1"/>
              <a:gd fmla="val -23319" name="adj2"/>
            </a:avLst>
          </a:prstGeom>
          <a:solidFill>
            <a:srgbClr val="A2CDE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imes New Roman"/>
              <a:buNone/>
            </a:pPr>
            <a:r>
              <a:rPr b="0" i="0" lang="lt-LT" sz="1800" u="none" cap="none" strike="noStrike">
                <a:solidFill>
                  <a:schemeClr val="dk1"/>
                </a:solidFill>
                <a:latin typeface="Times New Roman"/>
                <a:ea typeface="Times New Roman"/>
                <a:cs typeface="Times New Roman"/>
                <a:sym typeface="Times New Roman"/>
              </a:rPr>
              <a:t>Konsultacinės Europos Teisėjų Tarybos klausimas Nr. 16:</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1800"/>
              <a:buFont typeface="Times New Roman"/>
              <a:buNone/>
            </a:pPr>
            <a:r>
              <a:rPr b="0" i="0" lang="lt-LT" sz="1800" u="none" cap="none" strike="noStrike">
                <a:solidFill>
                  <a:schemeClr val="dk1"/>
                </a:solidFill>
                <a:latin typeface="Times New Roman"/>
                <a:ea typeface="Times New Roman"/>
                <a:cs typeface="Times New Roman"/>
                <a:sym typeface="Times New Roman"/>
              </a:rPr>
              <a:t>kiek uždirba teisėjų padėjėjai, lyginant su teisėjais, kuriems jie padeda? (prašoma pateikti teisėjo ir teisėjo padėjėjo atlyginimų proporciją).</a:t>
            </a:r>
            <a:endParaRPr b="0" i="0" sz="1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1"/>
          <p:cNvSpPr txBox="1"/>
          <p:nvPr>
            <p:ph idx="1" type="body"/>
          </p:nvPr>
        </p:nvSpPr>
        <p:spPr>
          <a:xfrm>
            <a:off x="2420470" y="-322729"/>
            <a:ext cx="12457356" cy="1103602"/>
          </a:xfrm>
          <a:prstGeom prst="rect">
            <a:avLst/>
          </a:prstGeom>
          <a:noFill/>
          <a:ln>
            <a:noFill/>
          </a:ln>
        </p:spPr>
        <p:txBody>
          <a:bodyPr anchorCtr="0" anchor="ctr" bIns="45700" lIns="91425" spcFirstLastPara="1" rIns="91425" wrap="square" tIns="45700">
            <a:normAutofit/>
          </a:bodyPr>
          <a:lstStyle/>
          <a:p>
            <a:pPr indent="-228600" lvl="0" marL="457200" rtl="0" algn="l">
              <a:lnSpc>
                <a:spcPct val="100000"/>
              </a:lnSpc>
              <a:spcBef>
                <a:spcPts val="1000"/>
              </a:spcBef>
              <a:spcAft>
                <a:spcPts val="0"/>
              </a:spcAft>
              <a:buClr>
                <a:srgbClr val="3F3F3F"/>
              </a:buClr>
              <a:buSzPts val="1440"/>
              <a:buNone/>
            </a:pPr>
            <a:r>
              <a:rPr lang="lt-LT">
                <a:latin typeface="Times New Roman"/>
                <a:ea typeface="Times New Roman"/>
                <a:cs typeface="Times New Roman"/>
                <a:sym typeface="Times New Roman"/>
              </a:rPr>
              <a:t>Įsteigus teisėjo padėjėjo pareigybę, atlyginimo santykis buvo 1:05</a:t>
            </a:r>
            <a:endParaRPr/>
          </a:p>
        </p:txBody>
      </p:sp>
      <p:graphicFrame>
        <p:nvGraphicFramePr>
          <p:cNvPr id="112" name="Google Shape;112;p11"/>
          <p:cNvGraphicFramePr/>
          <p:nvPr/>
        </p:nvGraphicFramePr>
        <p:xfrm>
          <a:off x="404644" y="447318"/>
          <a:ext cx="3000000" cy="3000000"/>
        </p:xfrm>
        <a:graphic>
          <a:graphicData uri="http://schemas.openxmlformats.org/drawingml/2006/table">
            <a:tbl>
              <a:tblPr bandRow="1" firstRow="1">
                <a:noFill/>
                <a:tableStyleId>{E777FE1A-D862-4893-908B-9670B0F0B21A}</a:tableStyleId>
              </a:tblPr>
              <a:tblGrid>
                <a:gridCol w="2807375"/>
                <a:gridCol w="1651875"/>
                <a:gridCol w="1209450"/>
                <a:gridCol w="971700"/>
                <a:gridCol w="1871450"/>
                <a:gridCol w="349875"/>
                <a:gridCol w="2639850"/>
              </a:tblGrid>
              <a:tr h="375675">
                <a:tc gridSpan="7">
                  <a:txBody>
                    <a:bodyPr/>
                    <a:lstStyle/>
                    <a:p>
                      <a:pPr indent="0" lvl="0" marL="0" marR="0" rtl="0" algn="ctr">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2024 </a:t>
                      </a:r>
                      <a:r>
                        <a:rPr lang="lt-LT" sz="1550">
                          <a:latin typeface="Times New Roman"/>
                          <a:ea typeface="Times New Roman"/>
                          <a:cs typeface="Times New Roman"/>
                          <a:sym typeface="Times New Roman"/>
                        </a:rPr>
                        <a:t>-2025 </a:t>
                      </a:r>
                      <a:r>
                        <a:rPr lang="lt-LT" sz="1550" u="none" cap="none" strike="noStrike">
                          <a:latin typeface="Times New Roman"/>
                          <a:ea typeface="Times New Roman"/>
                          <a:cs typeface="Times New Roman"/>
                          <a:sym typeface="Times New Roman"/>
                        </a:rPr>
                        <a:t>atlyginimas atskaičius mokesčius</a:t>
                      </a:r>
                      <a:endParaRPr sz="1400" u="none" cap="none" strike="noStrike">
                        <a:latin typeface="Times New Roman"/>
                        <a:ea typeface="Times New Roman"/>
                        <a:cs typeface="Times New Roman"/>
                        <a:sym typeface="Times New Roman"/>
                      </a:endParaRPr>
                    </a:p>
                  </a:txBody>
                  <a:tcPr marT="45725" marB="45725" marR="91450" marL="91450"/>
                </a:tc>
                <a:tc hMerge="1"/>
                <a:tc hMerge="1"/>
                <a:tc hMerge="1"/>
                <a:tc hMerge="1"/>
                <a:tc hMerge="1"/>
                <a:tc hMerge="1"/>
              </a:tr>
              <a:tr h="593325">
                <a:tc>
                  <a:txBody>
                    <a:bodyPr/>
                    <a:lstStyle/>
                    <a:p>
                      <a:pPr indent="0" lvl="0" marL="0" marR="0" rtl="0" algn="l">
                        <a:lnSpc>
                          <a:spcPct val="100000"/>
                        </a:lnSpc>
                        <a:spcBef>
                          <a:spcPts val="0"/>
                        </a:spcBef>
                        <a:spcAft>
                          <a:spcPts val="0"/>
                        </a:spcAft>
                        <a:buClr>
                          <a:srgbClr val="000000"/>
                        </a:buClr>
                        <a:buSzPts val="1550"/>
                        <a:buFont typeface="Arial"/>
                        <a:buNone/>
                      </a:pPr>
                      <a:r>
                        <a:t/>
                      </a:r>
                      <a:endParaRPr sz="1550" u="none" cap="none" strike="noStrike">
                        <a:latin typeface="Times New Roman"/>
                        <a:ea typeface="Times New Roman"/>
                        <a:cs typeface="Times New Roman"/>
                        <a:sym typeface="Times New Roman"/>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Teisėjas</a:t>
                      </a:r>
                      <a:endParaRPr/>
                    </a:p>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2024 II ketv.  </a:t>
                      </a:r>
                      <a:endParaRPr/>
                    </a:p>
                  </a:txBody>
                  <a:tcPr marT="45725" marB="45725" marR="91450" marL="91450"/>
                </a:tc>
                <a:tc gridSpan="2">
                  <a:txBody>
                    <a:bodyPr/>
                    <a:lstStyle/>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Teisėjo padėjėjas 2024 II ketv.</a:t>
                      </a:r>
                      <a:endParaRPr sz="1400" u="none" cap="none" strike="noStrike">
                        <a:latin typeface="Times New Roman"/>
                        <a:ea typeface="Times New Roman"/>
                        <a:cs typeface="Times New Roman"/>
                        <a:sym typeface="Times New Roman"/>
                      </a:endParaRPr>
                    </a:p>
                  </a:txBody>
                  <a:tcPr marT="45725" marB="45725" marR="91450" marL="91450"/>
                </a:tc>
                <a:tc hMerge="1"/>
                <a:tc gridSpan="2">
                  <a:txBody>
                    <a:bodyPr/>
                    <a:lstStyle/>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Teisėjo padėjėjas 2025 I ketv.</a:t>
                      </a:r>
                      <a:endParaRPr/>
                    </a:p>
                  </a:txBody>
                  <a:tcPr marT="45725" marB="45725" marR="91450" marL="91450"/>
                </a:tc>
                <a:tc hMerge="1"/>
                <a:tc>
                  <a:txBody>
                    <a:bodyPr/>
                    <a:lstStyle/>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Procentai nuo teisėjų atlyginimo 2024/2025</a:t>
                      </a:r>
                      <a:endParaRPr sz="1550" u="none" cap="none" strike="noStrike">
                        <a:latin typeface="Times New Roman"/>
                        <a:ea typeface="Times New Roman"/>
                        <a:cs typeface="Times New Roman"/>
                        <a:sym typeface="Times New Roman"/>
                      </a:endParaRPr>
                    </a:p>
                  </a:txBody>
                  <a:tcPr marT="45725" marB="45725" marR="91450" marL="91450"/>
                </a:tc>
              </a:tr>
              <a:tr h="425175">
                <a:tc>
                  <a:txBody>
                    <a:bodyPr/>
                    <a:lstStyle/>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Apylinkių teismai</a:t>
                      </a:r>
                      <a:endParaRPr sz="1400" u="none" cap="none" strike="noStrike">
                        <a:latin typeface="Times New Roman"/>
                        <a:ea typeface="Times New Roman"/>
                        <a:cs typeface="Times New Roman"/>
                        <a:sym typeface="Times New Roman"/>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3781,14 Eur </a:t>
                      </a:r>
                      <a:endParaRPr sz="1550" u="none" cap="none" strike="noStrike">
                        <a:latin typeface="Times New Roman"/>
                        <a:ea typeface="Times New Roman"/>
                        <a:cs typeface="Times New Roman"/>
                        <a:sym typeface="Times New Roman"/>
                      </a:endParaRPr>
                    </a:p>
                  </a:txBody>
                  <a:tcPr marT="45725" marB="45725" marR="91450" marL="91450"/>
                </a:tc>
                <a:tc gridSpan="2">
                  <a:txBody>
                    <a:bodyPr/>
                    <a:lstStyle/>
                    <a:p>
                      <a:pPr indent="0" lvl="0" marL="0" marR="0" rtl="0" algn="l">
                        <a:lnSpc>
                          <a:spcPct val="100000"/>
                        </a:lnSpc>
                        <a:spcBef>
                          <a:spcPts val="0"/>
                        </a:spcBef>
                        <a:spcAft>
                          <a:spcPts val="0"/>
                        </a:spcAft>
                        <a:buClr>
                          <a:srgbClr val="000000"/>
                        </a:buClr>
                        <a:buSzPts val="1550"/>
                        <a:buFont typeface="Arial"/>
                        <a:buNone/>
                      </a:pPr>
                      <a:r>
                        <a:rPr b="1" i="0" lang="lt-LT" sz="1550" u="none" cap="none" strike="noStrike">
                          <a:solidFill>
                            <a:schemeClr val="dk1"/>
                          </a:solidFill>
                          <a:latin typeface="Times New Roman"/>
                          <a:ea typeface="Times New Roman"/>
                          <a:cs typeface="Times New Roman"/>
                          <a:sym typeface="Times New Roman"/>
                        </a:rPr>
                        <a:t>1246,17 Eur </a:t>
                      </a:r>
                      <a:endParaRPr sz="1550" u="none" cap="none" strike="noStrike">
                        <a:latin typeface="Times New Roman"/>
                        <a:ea typeface="Times New Roman"/>
                        <a:cs typeface="Times New Roman"/>
                        <a:sym typeface="Times New Roman"/>
                      </a:endParaRPr>
                    </a:p>
                  </a:txBody>
                  <a:tcPr marT="45725" marB="45725" marR="91450" marL="91450"/>
                </a:tc>
                <a:tc hMerge="1"/>
                <a:tc gridSpan="2">
                  <a:txBody>
                    <a:bodyPr/>
                    <a:lstStyle/>
                    <a:p>
                      <a:pPr indent="0" lvl="0" marL="0" marR="0" rtl="0" algn="l">
                        <a:lnSpc>
                          <a:spcPct val="100000"/>
                        </a:lnSpc>
                        <a:spcBef>
                          <a:spcPts val="0"/>
                        </a:spcBef>
                        <a:spcAft>
                          <a:spcPts val="0"/>
                        </a:spcAft>
                        <a:buClr>
                          <a:srgbClr val="000000"/>
                        </a:buClr>
                        <a:buSzPts val="1550"/>
                        <a:buFont typeface="Arial"/>
                        <a:buNone/>
                      </a:pPr>
                      <a:r>
                        <a:rPr b="1" lang="lt-LT" sz="1550" u="none" cap="none" strike="noStrike">
                          <a:latin typeface="Times New Roman"/>
                          <a:ea typeface="Times New Roman"/>
                          <a:cs typeface="Times New Roman"/>
                          <a:sym typeface="Times New Roman"/>
                        </a:rPr>
                        <a:t>1257,96 Eur</a:t>
                      </a:r>
                      <a:endParaRPr b="1" sz="1550" u="none" cap="none" strike="noStrike">
                        <a:latin typeface="Times New Roman"/>
                        <a:ea typeface="Times New Roman"/>
                        <a:cs typeface="Times New Roman"/>
                        <a:sym typeface="Times New Roman"/>
                      </a:endParaRPr>
                    </a:p>
                  </a:txBody>
                  <a:tcPr marT="45725" marB="45725" marR="91450" marL="91450"/>
                </a:tc>
                <a:tc hMerge="1"/>
                <a:tc>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32,96/31,66</a:t>
                      </a:r>
                      <a:endParaRPr sz="1550" u="none" cap="none" strike="noStrike">
                        <a:latin typeface="Times New Roman"/>
                        <a:ea typeface="Times New Roman"/>
                        <a:cs typeface="Times New Roman"/>
                        <a:sym typeface="Times New Roman"/>
                      </a:endParaRPr>
                    </a:p>
                  </a:txBody>
                  <a:tcPr marT="45725" marB="45725" marR="91450" marL="91450"/>
                </a:tc>
              </a:tr>
              <a:tr h="425175">
                <a:tc>
                  <a:txBody>
                    <a:bodyPr/>
                    <a:lstStyle/>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Apygardų teismai</a:t>
                      </a:r>
                      <a:endParaRPr sz="1400" u="none" cap="none" strike="noStrike">
                        <a:latin typeface="Times New Roman"/>
                        <a:ea typeface="Times New Roman"/>
                        <a:cs typeface="Times New Roman"/>
                        <a:sym typeface="Times New Roman"/>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3901,78 Eur</a:t>
                      </a:r>
                      <a:endParaRPr sz="1550" u="none" cap="none" strike="noStrike">
                        <a:latin typeface="Times New Roman"/>
                        <a:ea typeface="Times New Roman"/>
                        <a:cs typeface="Times New Roman"/>
                        <a:sym typeface="Times New Roman"/>
                      </a:endParaRPr>
                    </a:p>
                  </a:txBody>
                  <a:tcPr marT="45725" marB="45725" marR="91450" marL="91450"/>
                </a:tc>
                <a:tc gridSpan="2">
                  <a:txBody>
                    <a:bodyPr/>
                    <a:lstStyle/>
                    <a:p>
                      <a:pPr indent="0" lvl="0" marL="0" marR="0" rtl="0" algn="l">
                        <a:lnSpc>
                          <a:spcPct val="100000"/>
                        </a:lnSpc>
                        <a:spcBef>
                          <a:spcPts val="0"/>
                        </a:spcBef>
                        <a:spcAft>
                          <a:spcPts val="0"/>
                        </a:spcAft>
                        <a:buClr>
                          <a:srgbClr val="000000"/>
                        </a:buClr>
                        <a:buSzPts val="1550"/>
                        <a:buFont typeface="Arial"/>
                        <a:buNone/>
                      </a:pPr>
                      <a:r>
                        <a:rPr b="1" i="0" lang="lt-LT" sz="1550" u="none" cap="none" strike="noStrike">
                          <a:solidFill>
                            <a:schemeClr val="dk1"/>
                          </a:solidFill>
                          <a:latin typeface="Times New Roman"/>
                          <a:ea typeface="Times New Roman"/>
                          <a:cs typeface="Times New Roman"/>
                          <a:sym typeface="Times New Roman"/>
                        </a:rPr>
                        <a:t>1329,95 Eur</a:t>
                      </a:r>
                      <a:endParaRPr sz="1550" u="none" cap="none" strike="noStrike">
                        <a:latin typeface="Times New Roman"/>
                        <a:ea typeface="Times New Roman"/>
                        <a:cs typeface="Times New Roman"/>
                        <a:sym typeface="Times New Roman"/>
                      </a:endParaRPr>
                    </a:p>
                  </a:txBody>
                  <a:tcPr marT="45725" marB="45725" marR="91450" marL="91450"/>
                </a:tc>
                <a:tc hMerge="1"/>
                <a:tc gridSpan="2">
                  <a:txBody>
                    <a:bodyPr/>
                    <a:lstStyle/>
                    <a:p>
                      <a:pPr indent="0" lvl="0" marL="0" marR="0" rtl="0" algn="l">
                        <a:lnSpc>
                          <a:spcPct val="100000"/>
                        </a:lnSpc>
                        <a:spcBef>
                          <a:spcPts val="0"/>
                        </a:spcBef>
                        <a:spcAft>
                          <a:spcPts val="0"/>
                        </a:spcAft>
                        <a:buClr>
                          <a:srgbClr val="000000"/>
                        </a:buClr>
                        <a:buSzPts val="1550"/>
                        <a:buFont typeface="Arial"/>
                        <a:buNone/>
                      </a:pPr>
                      <a:r>
                        <a:rPr b="1" lang="lt-LT" sz="1550" u="none" cap="none" strike="noStrike">
                          <a:latin typeface="Times New Roman"/>
                          <a:ea typeface="Times New Roman"/>
                          <a:cs typeface="Times New Roman"/>
                          <a:sym typeface="Times New Roman"/>
                        </a:rPr>
                        <a:t>1370,45 Eur</a:t>
                      </a:r>
                      <a:endParaRPr b="1" sz="1550" u="none" cap="none" strike="noStrike">
                        <a:latin typeface="Times New Roman"/>
                        <a:ea typeface="Times New Roman"/>
                        <a:cs typeface="Times New Roman"/>
                        <a:sym typeface="Times New Roman"/>
                      </a:endParaRPr>
                    </a:p>
                  </a:txBody>
                  <a:tcPr marT="45725" marB="45725" marR="91450" marL="91450"/>
                </a:tc>
                <a:tc hMerge="1"/>
                <a:tc>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34,09/33,70</a:t>
                      </a:r>
                      <a:endParaRPr sz="1550" u="none" cap="none" strike="noStrike">
                        <a:latin typeface="Times New Roman"/>
                        <a:ea typeface="Times New Roman"/>
                        <a:cs typeface="Times New Roman"/>
                        <a:sym typeface="Times New Roman"/>
                      </a:endParaRPr>
                    </a:p>
                  </a:txBody>
                  <a:tcPr marT="45725" marB="45725" marR="91450" marL="91450"/>
                </a:tc>
              </a:tr>
              <a:tr h="425175">
                <a:tc>
                  <a:txBody>
                    <a:bodyPr/>
                    <a:lstStyle/>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Lietuvos apeliacinis teismas</a:t>
                      </a:r>
                      <a:endParaRPr sz="1400" u="none" cap="none" strike="noStrike">
                        <a:latin typeface="Times New Roman"/>
                        <a:ea typeface="Times New Roman"/>
                        <a:cs typeface="Times New Roman"/>
                        <a:sym typeface="Times New Roman"/>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4078,49 Eur</a:t>
                      </a:r>
                      <a:endParaRPr sz="1550" u="none" cap="none" strike="noStrike">
                        <a:latin typeface="Times New Roman"/>
                        <a:ea typeface="Times New Roman"/>
                        <a:cs typeface="Times New Roman"/>
                        <a:sym typeface="Times New Roman"/>
                      </a:endParaRPr>
                    </a:p>
                  </a:txBody>
                  <a:tcPr marT="45725" marB="45725" marR="91450" marL="91450"/>
                </a:tc>
                <a:tc gridSpan="2">
                  <a:txBody>
                    <a:bodyPr/>
                    <a:lstStyle/>
                    <a:p>
                      <a:pPr indent="0" lvl="0" marL="0" marR="0" rtl="0" algn="l">
                        <a:lnSpc>
                          <a:spcPct val="100000"/>
                        </a:lnSpc>
                        <a:spcBef>
                          <a:spcPts val="0"/>
                        </a:spcBef>
                        <a:spcAft>
                          <a:spcPts val="0"/>
                        </a:spcAft>
                        <a:buClr>
                          <a:srgbClr val="000000"/>
                        </a:buClr>
                        <a:buSzPts val="1550"/>
                        <a:buFont typeface="Arial"/>
                        <a:buNone/>
                      </a:pPr>
                      <a:r>
                        <a:rPr b="1" i="0" lang="lt-LT" sz="1550" u="none" cap="none" strike="noStrike">
                          <a:solidFill>
                            <a:schemeClr val="dk1"/>
                          </a:solidFill>
                          <a:latin typeface="Times New Roman"/>
                          <a:ea typeface="Times New Roman"/>
                          <a:cs typeface="Times New Roman"/>
                          <a:sym typeface="Times New Roman"/>
                        </a:rPr>
                        <a:t>1680,38 Eur</a:t>
                      </a:r>
                      <a:endParaRPr sz="1550" u="none" cap="none" strike="noStrike">
                        <a:latin typeface="Times New Roman"/>
                        <a:ea typeface="Times New Roman"/>
                        <a:cs typeface="Times New Roman"/>
                        <a:sym typeface="Times New Roman"/>
                      </a:endParaRPr>
                    </a:p>
                  </a:txBody>
                  <a:tcPr marT="45725" marB="45725" marR="91450" marL="91450"/>
                </a:tc>
                <a:tc hMerge="1"/>
                <a:tc gridSpan="2">
                  <a:txBody>
                    <a:bodyPr/>
                    <a:lstStyle/>
                    <a:p>
                      <a:pPr indent="0" lvl="0" marL="0" marR="0" rtl="0" algn="l">
                        <a:lnSpc>
                          <a:spcPct val="100000"/>
                        </a:lnSpc>
                        <a:spcBef>
                          <a:spcPts val="0"/>
                        </a:spcBef>
                        <a:spcAft>
                          <a:spcPts val="0"/>
                        </a:spcAft>
                        <a:buClr>
                          <a:srgbClr val="000000"/>
                        </a:buClr>
                        <a:buSzPts val="1550"/>
                        <a:buFont typeface="Arial"/>
                        <a:buNone/>
                      </a:pPr>
                      <a:r>
                        <a:rPr b="1" lang="lt-LT" sz="1550" u="none" cap="none" strike="noStrike">
                          <a:latin typeface="Times New Roman"/>
                          <a:ea typeface="Times New Roman"/>
                          <a:cs typeface="Times New Roman"/>
                          <a:sym typeface="Times New Roman"/>
                        </a:rPr>
                        <a:t>1552,83 Eur</a:t>
                      </a:r>
                      <a:endParaRPr b="1" sz="1550" u="none" cap="none" strike="noStrike">
                        <a:latin typeface="Times New Roman"/>
                        <a:ea typeface="Times New Roman"/>
                        <a:cs typeface="Times New Roman"/>
                        <a:sym typeface="Times New Roman"/>
                      </a:endParaRPr>
                    </a:p>
                  </a:txBody>
                  <a:tcPr marT="45725" marB="45725" marR="91450" marL="91450"/>
                </a:tc>
                <a:tc hMerge="1"/>
                <a:tc>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37,94/ 37,56</a:t>
                      </a:r>
                      <a:endParaRPr sz="1550" u="none" cap="none" strike="noStrike">
                        <a:latin typeface="Times New Roman"/>
                        <a:ea typeface="Times New Roman"/>
                        <a:cs typeface="Times New Roman"/>
                        <a:sym typeface="Times New Roman"/>
                      </a:endParaRPr>
                    </a:p>
                  </a:txBody>
                  <a:tcPr marT="45725" marB="45725" marR="91450" marL="91450"/>
                </a:tc>
              </a:tr>
              <a:tr h="485975">
                <a:tc>
                  <a:txBody>
                    <a:bodyPr/>
                    <a:lstStyle/>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Regionų administracinis teismas</a:t>
                      </a:r>
                      <a:endParaRPr sz="1400" u="none" cap="none" strike="noStrike">
                        <a:latin typeface="Times New Roman"/>
                        <a:ea typeface="Times New Roman"/>
                        <a:cs typeface="Times New Roman"/>
                        <a:sym typeface="Times New Roman"/>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3794,93 Eur</a:t>
                      </a:r>
                      <a:endParaRPr sz="1550" u="none" cap="none" strike="noStrike">
                        <a:latin typeface="Times New Roman"/>
                        <a:ea typeface="Times New Roman"/>
                        <a:cs typeface="Times New Roman"/>
                        <a:sym typeface="Times New Roman"/>
                      </a:endParaRPr>
                    </a:p>
                  </a:txBody>
                  <a:tcPr marT="45725" marB="45725" marR="91450" marL="91450"/>
                </a:tc>
                <a:tc gridSpan="2">
                  <a:txBody>
                    <a:bodyPr/>
                    <a:lstStyle/>
                    <a:p>
                      <a:pPr indent="0" lvl="0" marL="0" marR="0" rtl="0" algn="l">
                        <a:lnSpc>
                          <a:spcPct val="100000"/>
                        </a:lnSpc>
                        <a:spcBef>
                          <a:spcPts val="0"/>
                        </a:spcBef>
                        <a:spcAft>
                          <a:spcPts val="0"/>
                        </a:spcAft>
                        <a:buClr>
                          <a:srgbClr val="000000"/>
                        </a:buClr>
                        <a:buSzPts val="1550"/>
                        <a:buFont typeface="Arial"/>
                        <a:buNone/>
                      </a:pPr>
                      <a:r>
                        <a:rPr b="1" i="0" lang="lt-LT" sz="1550" u="none" cap="none" strike="noStrike">
                          <a:solidFill>
                            <a:schemeClr val="dk1"/>
                          </a:solidFill>
                          <a:latin typeface="Times New Roman"/>
                          <a:ea typeface="Times New Roman"/>
                          <a:cs typeface="Times New Roman"/>
                          <a:sym typeface="Times New Roman"/>
                        </a:rPr>
                        <a:t>1302,27 Eur</a:t>
                      </a:r>
                      <a:endParaRPr sz="1550" u="none" cap="none" strike="noStrike">
                        <a:latin typeface="Times New Roman"/>
                        <a:ea typeface="Times New Roman"/>
                        <a:cs typeface="Times New Roman"/>
                        <a:sym typeface="Times New Roman"/>
                      </a:endParaRPr>
                    </a:p>
                  </a:txBody>
                  <a:tcPr marT="45725" marB="45725" marR="91450" marL="91450"/>
                </a:tc>
                <a:tc hMerge="1"/>
                <a:tc gridSpan="2">
                  <a:txBody>
                    <a:bodyPr/>
                    <a:lstStyle/>
                    <a:p>
                      <a:pPr indent="0" lvl="0" marL="0" marR="0" rtl="0" algn="l">
                        <a:lnSpc>
                          <a:spcPct val="100000"/>
                        </a:lnSpc>
                        <a:spcBef>
                          <a:spcPts val="0"/>
                        </a:spcBef>
                        <a:spcAft>
                          <a:spcPts val="0"/>
                        </a:spcAft>
                        <a:buClr>
                          <a:srgbClr val="000000"/>
                        </a:buClr>
                        <a:buSzPts val="1550"/>
                        <a:buFont typeface="Arial"/>
                        <a:buNone/>
                      </a:pPr>
                      <a:r>
                        <a:rPr b="1" lang="lt-LT" sz="1550" u="none" cap="none" strike="noStrike">
                          <a:latin typeface="Times New Roman"/>
                          <a:ea typeface="Times New Roman"/>
                          <a:cs typeface="Times New Roman"/>
                          <a:sym typeface="Times New Roman"/>
                        </a:rPr>
                        <a:t>1336,58 Eur</a:t>
                      </a:r>
                      <a:endParaRPr b="1" sz="1550" u="none" cap="none" strike="noStrike">
                        <a:latin typeface="Times New Roman"/>
                        <a:ea typeface="Times New Roman"/>
                        <a:cs typeface="Times New Roman"/>
                        <a:sym typeface="Times New Roman"/>
                      </a:endParaRPr>
                    </a:p>
                  </a:txBody>
                  <a:tcPr marT="45725" marB="45725" marR="91450" marL="91450"/>
                </a:tc>
                <a:tc hMerge="1"/>
                <a:tc>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34,32/32,73</a:t>
                      </a:r>
                      <a:endParaRPr sz="1550" u="none" cap="none" strike="noStrike">
                        <a:latin typeface="Times New Roman"/>
                        <a:ea typeface="Times New Roman"/>
                        <a:cs typeface="Times New Roman"/>
                        <a:sym typeface="Times New Roman"/>
                      </a:endParaRPr>
                    </a:p>
                  </a:txBody>
                  <a:tcPr marT="45725" marB="45725" marR="91450" marL="91450"/>
                </a:tc>
              </a:tr>
              <a:tr h="344775">
                <a:tc>
                  <a:txBody>
                    <a:bodyPr/>
                    <a:lstStyle/>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LVAT</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4338,38 Eur</a:t>
                      </a:r>
                      <a:endParaRPr sz="1550" u="none" cap="none" strike="noStrike">
                        <a:latin typeface="Times New Roman"/>
                        <a:ea typeface="Times New Roman"/>
                        <a:cs typeface="Times New Roman"/>
                        <a:sym typeface="Times New Roman"/>
                      </a:endParaRPr>
                    </a:p>
                  </a:txBody>
                  <a:tcPr marT="45725" marB="45725" marR="91450" marL="91450"/>
                </a:tc>
                <a:tc gridSpan="2">
                  <a:txBody>
                    <a:bodyPr/>
                    <a:lstStyle/>
                    <a:p>
                      <a:pPr indent="0" lvl="0" marL="0" marR="0" rtl="0" algn="l">
                        <a:lnSpc>
                          <a:spcPct val="100000"/>
                        </a:lnSpc>
                        <a:spcBef>
                          <a:spcPts val="0"/>
                        </a:spcBef>
                        <a:spcAft>
                          <a:spcPts val="0"/>
                        </a:spcAft>
                        <a:buClr>
                          <a:srgbClr val="000000"/>
                        </a:buClr>
                        <a:buSzPts val="1550"/>
                        <a:buFont typeface="Arial"/>
                        <a:buNone/>
                      </a:pPr>
                      <a:r>
                        <a:rPr b="1" i="0" lang="lt-LT" sz="1550" u="none" cap="none" strike="noStrike">
                          <a:solidFill>
                            <a:schemeClr val="dk1"/>
                          </a:solidFill>
                          <a:latin typeface="Times New Roman"/>
                          <a:ea typeface="Times New Roman"/>
                          <a:cs typeface="Times New Roman"/>
                          <a:sym typeface="Times New Roman"/>
                        </a:rPr>
                        <a:t>1495,99 Eur</a:t>
                      </a:r>
                      <a:endParaRPr sz="1550" u="none" cap="none" strike="noStrike">
                        <a:latin typeface="Times New Roman"/>
                        <a:ea typeface="Times New Roman"/>
                        <a:cs typeface="Times New Roman"/>
                        <a:sym typeface="Times New Roman"/>
                      </a:endParaRPr>
                    </a:p>
                  </a:txBody>
                  <a:tcPr marT="45725" marB="45725" marR="91450" marL="91450"/>
                </a:tc>
                <a:tc hMerge="1"/>
                <a:tc gridSpan="2">
                  <a:txBody>
                    <a:bodyPr/>
                    <a:lstStyle/>
                    <a:p>
                      <a:pPr indent="0" lvl="0" marL="0" marR="0" rtl="0" algn="l">
                        <a:lnSpc>
                          <a:spcPct val="100000"/>
                        </a:lnSpc>
                        <a:spcBef>
                          <a:spcPts val="0"/>
                        </a:spcBef>
                        <a:spcAft>
                          <a:spcPts val="0"/>
                        </a:spcAft>
                        <a:buClr>
                          <a:srgbClr val="000000"/>
                        </a:buClr>
                        <a:buSzPts val="1550"/>
                        <a:buFont typeface="Arial"/>
                        <a:buNone/>
                      </a:pPr>
                      <a:r>
                        <a:rPr b="1" lang="lt-LT" sz="1550" u="none" cap="none" strike="noStrike">
                          <a:latin typeface="Times New Roman"/>
                          <a:ea typeface="Times New Roman"/>
                          <a:cs typeface="Times New Roman"/>
                          <a:sym typeface="Times New Roman"/>
                        </a:rPr>
                        <a:t>1531,37 Eur</a:t>
                      </a:r>
                      <a:endParaRPr b="1" sz="1550" u="none" cap="none" strike="noStrike">
                        <a:latin typeface="Times New Roman"/>
                        <a:ea typeface="Times New Roman"/>
                        <a:cs typeface="Times New Roman"/>
                        <a:sym typeface="Times New Roman"/>
                      </a:endParaRPr>
                    </a:p>
                  </a:txBody>
                  <a:tcPr marT="45725" marB="45725" marR="91450" marL="91450"/>
                </a:tc>
                <a:tc hMerge="1"/>
                <a:tc>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34,48/37,31</a:t>
                      </a:r>
                      <a:endParaRPr sz="1550" u="none" cap="none" strike="noStrike">
                        <a:latin typeface="Times New Roman"/>
                        <a:ea typeface="Times New Roman"/>
                        <a:cs typeface="Times New Roman"/>
                        <a:sym typeface="Times New Roman"/>
                      </a:endParaRPr>
                    </a:p>
                  </a:txBody>
                  <a:tcPr marT="45725" marB="45725" marR="91450" marL="91450"/>
                </a:tc>
              </a:tr>
              <a:tr h="344775">
                <a:tc>
                  <a:txBody>
                    <a:bodyPr/>
                    <a:lstStyle/>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LAT</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50"/>
                        <a:buFont typeface="Arial"/>
                        <a:buNone/>
                      </a:pPr>
                      <a:r>
                        <a:rPr lang="lt-LT" sz="1550">
                          <a:latin typeface="Times New Roman"/>
                          <a:ea typeface="Times New Roman"/>
                          <a:cs typeface="Times New Roman"/>
                          <a:sym typeface="Times New Roman"/>
                        </a:rPr>
                        <a:t>4428 Eur</a:t>
                      </a:r>
                      <a:endParaRPr sz="1550" u="none" cap="none" strike="noStrike">
                        <a:latin typeface="Times New Roman"/>
                        <a:ea typeface="Times New Roman"/>
                        <a:cs typeface="Times New Roman"/>
                        <a:sym typeface="Times New Roman"/>
                      </a:endParaRPr>
                    </a:p>
                  </a:txBody>
                  <a:tcPr marT="45725" marB="45725" marR="91450" marL="91450"/>
                </a:tc>
                <a:tc gridSpan="2">
                  <a:txBody>
                    <a:bodyPr/>
                    <a:lstStyle/>
                    <a:p>
                      <a:pPr indent="0" lvl="0" marL="0" marR="0" rtl="0" algn="l">
                        <a:lnSpc>
                          <a:spcPct val="100000"/>
                        </a:lnSpc>
                        <a:spcBef>
                          <a:spcPts val="0"/>
                        </a:spcBef>
                        <a:spcAft>
                          <a:spcPts val="0"/>
                        </a:spcAft>
                        <a:buClr>
                          <a:srgbClr val="000000"/>
                        </a:buClr>
                        <a:buSzPts val="1550"/>
                        <a:buFont typeface="Arial"/>
                        <a:buNone/>
                      </a:pPr>
                      <a:r>
                        <a:rPr b="1" lang="lt-LT" sz="1550" u="none" cap="none" strike="noStrike">
                          <a:latin typeface="Times New Roman"/>
                          <a:ea typeface="Times New Roman"/>
                          <a:cs typeface="Times New Roman"/>
                          <a:sym typeface="Times New Roman"/>
                        </a:rPr>
                        <a:t>1680,38 Eur</a:t>
                      </a:r>
                      <a:endParaRPr b="1" sz="1550" u="none" cap="none" strike="noStrike">
                        <a:latin typeface="Times New Roman"/>
                        <a:ea typeface="Times New Roman"/>
                        <a:cs typeface="Times New Roman"/>
                        <a:sym typeface="Times New Roman"/>
                      </a:endParaRPr>
                    </a:p>
                  </a:txBody>
                  <a:tcPr marT="45725" marB="45725" marR="91450" marL="91450"/>
                </a:tc>
                <a:tc hMerge="1"/>
                <a:tc gridSpan="2">
                  <a:txBody>
                    <a:bodyPr/>
                    <a:lstStyle/>
                    <a:p>
                      <a:pPr indent="0" lvl="0" marL="0" marR="0" rtl="0" algn="l">
                        <a:lnSpc>
                          <a:spcPct val="100000"/>
                        </a:lnSpc>
                        <a:spcBef>
                          <a:spcPts val="0"/>
                        </a:spcBef>
                        <a:spcAft>
                          <a:spcPts val="0"/>
                        </a:spcAft>
                        <a:buClr>
                          <a:srgbClr val="000000"/>
                        </a:buClr>
                        <a:buSzPts val="1550"/>
                        <a:buFont typeface="Arial"/>
                        <a:buNone/>
                      </a:pPr>
                      <a:r>
                        <a:rPr b="1" lang="lt-LT" sz="1550" u="none" cap="none" strike="noStrike">
                          <a:latin typeface="Times New Roman"/>
                          <a:ea typeface="Times New Roman"/>
                          <a:cs typeface="Times New Roman"/>
                          <a:sym typeface="Times New Roman"/>
                        </a:rPr>
                        <a:t>1657,05 Eur</a:t>
                      </a:r>
                      <a:endParaRPr b="1" sz="1550" u="none" cap="none" strike="noStrike">
                        <a:latin typeface="Times New Roman"/>
                        <a:ea typeface="Times New Roman"/>
                        <a:cs typeface="Times New Roman"/>
                        <a:sym typeface="Times New Roman"/>
                      </a:endParaRPr>
                    </a:p>
                  </a:txBody>
                  <a:tcPr marT="45725" marB="45725" marR="91450" marL="91450"/>
                </a:tc>
                <a:tc hMerge="1"/>
                <a:tc>
                  <a:txBody>
                    <a:bodyPr/>
                    <a:lstStyle/>
                    <a:p>
                      <a:pPr indent="0" lvl="0" marL="0" marR="0" rtl="0" algn="l">
                        <a:lnSpc>
                          <a:spcPct val="100000"/>
                        </a:lnSpc>
                        <a:spcBef>
                          <a:spcPts val="0"/>
                        </a:spcBef>
                        <a:spcAft>
                          <a:spcPts val="0"/>
                        </a:spcAft>
                        <a:buClr>
                          <a:srgbClr val="000000"/>
                        </a:buClr>
                        <a:buSzPts val="1550"/>
                        <a:buFont typeface="Arial"/>
                        <a:buNone/>
                      </a:pPr>
                      <a:r>
                        <a:rPr lang="lt-LT" sz="1550">
                          <a:latin typeface="Times New Roman"/>
                          <a:ea typeface="Times New Roman"/>
                          <a:cs typeface="Times New Roman"/>
                          <a:sym typeface="Times New Roman"/>
                        </a:rPr>
                        <a:t>37,95/37,42</a:t>
                      </a:r>
                      <a:endParaRPr sz="1550" u="none" cap="none" strike="noStrike">
                        <a:latin typeface="Times New Roman"/>
                        <a:ea typeface="Times New Roman"/>
                        <a:cs typeface="Times New Roman"/>
                        <a:sym typeface="Times New Roman"/>
                      </a:endParaRPr>
                    </a:p>
                  </a:txBody>
                  <a:tcPr marT="45725" marB="45725" marR="91450" marL="91450"/>
                </a:tc>
              </a:tr>
              <a:tr h="323625">
                <a:tc gridSpan="7">
                  <a:txBody>
                    <a:bodyPr/>
                    <a:lstStyle/>
                    <a:p>
                      <a:pPr indent="0" lvl="0" marL="0" marR="0" rtl="0" algn="ctr">
                        <a:lnSpc>
                          <a:spcPct val="100000"/>
                        </a:lnSpc>
                        <a:spcBef>
                          <a:spcPts val="0"/>
                        </a:spcBef>
                        <a:spcAft>
                          <a:spcPts val="0"/>
                        </a:spcAft>
                        <a:buClr>
                          <a:srgbClr val="000000"/>
                        </a:buClr>
                        <a:buSzPts val="1550"/>
                        <a:buFont typeface="Arial"/>
                        <a:buNone/>
                      </a:pPr>
                      <a:r>
                        <a:rPr b="1" lang="lt-LT" sz="1550" u="none" cap="none" strike="noStrike">
                          <a:latin typeface="Times New Roman"/>
                          <a:ea typeface="Times New Roman"/>
                          <a:cs typeface="Times New Roman"/>
                          <a:sym typeface="Times New Roman"/>
                        </a:rPr>
                        <a:t>Palyginimui (neatskaičius mokesčių)</a:t>
                      </a:r>
                      <a:endParaRPr sz="1400" u="none" cap="none" strike="noStrike">
                        <a:latin typeface="Times New Roman"/>
                        <a:ea typeface="Times New Roman"/>
                        <a:cs typeface="Times New Roman"/>
                        <a:sym typeface="Times New Roman"/>
                      </a:endParaRPr>
                    </a:p>
                  </a:txBody>
                  <a:tcPr marT="45725" marB="45725" marR="91450" marL="91450"/>
                </a:tc>
                <a:tc hMerge="1"/>
                <a:tc hMerge="1"/>
                <a:tc hMerge="1"/>
                <a:tc hMerge="1"/>
                <a:tc hMerge="1"/>
                <a:tc hMerge="1"/>
              </a:tr>
              <a:tr h="1090425">
                <a:tc>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Prokurorų padėjėjų apygardų prokuratūrose 2209 Eur (2024) ir 2502 Eur (2025 m. II ketv.)</a:t>
                      </a:r>
                      <a:endParaRPr sz="1550" u="none" cap="none" strike="noStrike">
                        <a:latin typeface="Times New Roman"/>
                        <a:ea typeface="Times New Roman"/>
                        <a:cs typeface="Times New Roman"/>
                        <a:sym typeface="Times New Roman"/>
                      </a:endParaRPr>
                    </a:p>
                  </a:txBody>
                  <a:tcPr marT="45725" marB="45725" marR="91450" marL="91450"/>
                </a:tc>
                <a:tc gridSpan="2">
                  <a:txBody>
                    <a:bodyPr/>
                    <a:lstStyle/>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FNTT vyriausiojo tyrėjo vidutinis darbo užmokestis </a:t>
                      </a:r>
                      <a:endParaRPr sz="1400" u="none" cap="none" strike="noStrike">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550"/>
                        <a:buFont typeface="Arial"/>
                        <a:buNone/>
                      </a:pPr>
                      <a:r>
                        <a:rPr lang="lt-LT" sz="1550" u="none" cap="none" strike="noStrike">
                          <a:latin typeface="Times New Roman"/>
                          <a:ea typeface="Times New Roman"/>
                          <a:cs typeface="Times New Roman"/>
                          <a:sym typeface="Times New Roman"/>
                        </a:rPr>
                        <a:t>3 019,52 Eur (2024 m.) ir 3181,49 Eur (2025 I ketv.)</a:t>
                      </a:r>
                      <a:endParaRPr sz="1550" u="none" cap="none" strike="noStrike">
                        <a:latin typeface="Times New Roman"/>
                        <a:ea typeface="Times New Roman"/>
                        <a:cs typeface="Times New Roman"/>
                        <a:sym typeface="Times New Roman"/>
                      </a:endParaRPr>
                    </a:p>
                  </a:txBody>
                  <a:tcPr marT="45725" marB="45725" marR="91450" marL="91450"/>
                </a:tc>
                <a:tc hMerge="1"/>
                <a:tc gridSpan="2">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STT vyriausiojo specialisto vidutinis darbo užmokestis 3487 Eur (2024 m.) ir 2056 Eur (2025 II ketv.)</a:t>
                      </a:r>
                      <a:endParaRPr sz="1550" u="none" cap="none" strike="noStrike">
                        <a:latin typeface="Times New Roman"/>
                        <a:ea typeface="Times New Roman"/>
                        <a:cs typeface="Times New Roman"/>
                        <a:sym typeface="Times New Roman"/>
                      </a:endParaRPr>
                    </a:p>
                  </a:txBody>
                  <a:tcPr marT="45725" marB="45725" marR="91450" marL="91450"/>
                </a:tc>
                <a:tc hMerge="1"/>
                <a:tc gridSpan="2">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Policijoje, vyresniojo tyrėjo vidurinis darbo užmokestis 2461,35 Eur (2024 m.) ir 2688,28 Eur (2025 m. I ketv.) </a:t>
                      </a:r>
                      <a:endParaRPr sz="1550" u="none" cap="none" strike="noStrike">
                        <a:latin typeface="Times New Roman"/>
                        <a:ea typeface="Times New Roman"/>
                        <a:cs typeface="Times New Roman"/>
                        <a:sym typeface="Times New Roman"/>
                      </a:endParaRPr>
                    </a:p>
                  </a:txBody>
                  <a:tcPr marT="45725" marB="45725" marR="91450" marL="91450"/>
                </a:tc>
                <a:tc hMerge="1"/>
              </a:tr>
              <a:tr h="1338975">
                <a:tc>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Mero patarėjo Vilniaus mieste 3861 Eur (2024 m.) ir 3908 Eur (2025 m. II ketv.)</a:t>
                      </a:r>
                      <a:endParaRPr sz="1400" u="none" cap="none" strike="noStrike">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550"/>
                        <a:buFont typeface="Arial"/>
                        <a:buNone/>
                      </a:pPr>
                      <a:r>
                        <a:rPr b="0" i="1" lang="lt-LT" sz="1550" u="none" cap="none" strike="noStrike">
                          <a:solidFill>
                            <a:schemeClr val="dk1"/>
                          </a:solidFill>
                          <a:latin typeface="Times New Roman"/>
                          <a:ea typeface="Times New Roman"/>
                          <a:cs typeface="Times New Roman"/>
                          <a:sym typeface="Times New Roman"/>
                        </a:rPr>
                        <a:t>padėjėjo</a:t>
                      </a:r>
                      <a:r>
                        <a:rPr b="0" i="0" lang="lt-LT" sz="1550" u="none" cap="none" strike="noStrike">
                          <a:solidFill>
                            <a:schemeClr val="dk1"/>
                          </a:solidFill>
                          <a:latin typeface="Times New Roman"/>
                          <a:ea typeface="Times New Roman"/>
                          <a:cs typeface="Times New Roman"/>
                          <a:sym typeface="Times New Roman"/>
                        </a:rPr>
                        <a:t> – 3787 Eur (2024 m.) ir 3549 Eur (2025 m. II ketv.)</a:t>
                      </a:r>
                      <a:endParaRPr sz="1550" u="none" cap="none" strike="noStrike">
                        <a:latin typeface="Times New Roman"/>
                        <a:ea typeface="Times New Roman"/>
                        <a:cs typeface="Times New Roman"/>
                        <a:sym typeface="Times New Roman"/>
                      </a:endParaRPr>
                    </a:p>
                  </a:txBody>
                  <a:tcPr marT="45725" marB="45725" marR="91450" marL="91450"/>
                </a:tc>
                <a:tc gridSpan="2">
                  <a:txBody>
                    <a:bodyPr/>
                    <a:lstStyle/>
                    <a:p>
                      <a:pPr indent="0" lvl="0" marL="0" marR="0" rtl="0" algn="l">
                        <a:lnSpc>
                          <a:spcPct val="100000"/>
                        </a:lnSpc>
                        <a:spcBef>
                          <a:spcPts val="0"/>
                        </a:spcBef>
                        <a:spcAft>
                          <a:spcPts val="0"/>
                        </a:spcAft>
                        <a:buClr>
                          <a:srgbClr val="000000"/>
                        </a:buClr>
                        <a:buSzPts val="1550"/>
                        <a:buFont typeface="Arial"/>
                        <a:buNone/>
                      </a:pPr>
                      <a:r>
                        <a:rPr b="0" i="0" lang="lt-LT" sz="1550" u="none" cap="none" strike="noStrike">
                          <a:solidFill>
                            <a:schemeClr val="dk1"/>
                          </a:solidFill>
                          <a:latin typeface="Times New Roman"/>
                          <a:ea typeface="Times New Roman"/>
                          <a:cs typeface="Times New Roman"/>
                          <a:sym typeface="Times New Roman"/>
                        </a:rPr>
                        <a:t>Teisingumo ministro patarėjo 3877 Eur (2024 m.) ir 4123 Eur (2025 m.), o padėjėjo 3486 Eur (2024m), 2025 m. ši pareigybė neužimta</a:t>
                      </a:r>
                      <a:endParaRPr sz="1550" u="none" cap="none" strike="noStrike">
                        <a:latin typeface="Times New Roman"/>
                        <a:ea typeface="Times New Roman"/>
                        <a:cs typeface="Times New Roman"/>
                        <a:sym typeface="Times New Roman"/>
                      </a:endParaRPr>
                    </a:p>
                  </a:txBody>
                  <a:tcPr marT="45725" marB="45725" marR="91450" marL="91450"/>
                </a:tc>
                <a:tc hMerge="1"/>
                <a:tc gridSpan="2">
                  <a:txBody>
                    <a:bodyPr/>
                    <a:lstStyle/>
                    <a:p>
                      <a:pPr indent="0" lvl="0" marL="0" marR="0" rtl="0" algn="l">
                        <a:lnSpc>
                          <a:spcPct val="100000"/>
                        </a:lnSpc>
                        <a:spcBef>
                          <a:spcPts val="0"/>
                        </a:spcBef>
                        <a:spcAft>
                          <a:spcPts val="0"/>
                        </a:spcAft>
                        <a:buClr>
                          <a:srgbClr val="000000"/>
                        </a:buClr>
                        <a:buSzPts val="1550"/>
                        <a:buFont typeface="Arial"/>
                        <a:buNone/>
                      </a:pPr>
                      <a:r>
                        <a:rPr b="1" lang="lt-LT" sz="1550" u="none" cap="none" strike="noStrike">
                          <a:latin typeface="Times New Roman"/>
                          <a:ea typeface="Times New Roman"/>
                          <a:cs typeface="Times New Roman"/>
                          <a:sym typeface="Times New Roman"/>
                        </a:rPr>
                        <a:t>Apylinkių teismuose, neatskaičius mokesčių 1983,15 Eur (2024) ir 1985,76 Eur (2025)</a:t>
                      </a:r>
                      <a:endParaRPr sz="1400" u="none" cap="none" strike="noStrike">
                        <a:latin typeface="Times New Roman"/>
                        <a:ea typeface="Times New Roman"/>
                        <a:cs typeface="Times New Roman"/>
                        <a:sym typeface="Times New Roman"/>
                      </a:endParaRPr>
                    </a:p>
                  </a:txBody>
                  <a:tcPr marT="45725" marB="45725" marR="91450" marL="91450"/>
                </a:tc>
                <a:tc hMerge="1"/>
                <a:tc gridSpan="2">
                  <a:txBody>
                    <a:bodyPr/>
                    <a:lstStyle/>
                    <a:p>
                      <a:pPr indent="0" lvl="0" marL="0" marR="0" rtl="0" algn="l">
                        <a:lnSpc>
                          <a:spcPct val="100000"/>
                        </a:lnSpc>
                        <a:spcBef>
                          <a:spcPts val="0"/>
                        </a:spcBef>
                        <a:spcAft>
                          <a:spcPts val="0"/>
                        </a:spcAft>
                        <a:buClr>
                          <a:srgbClr val="000000"/>
                        </a:buClr>
                        <a:buSzPts val="1550"/>
                        <a:buFont typeface="Arial"/>
                        <a:buNone/>
                      </a:pPr>
                      <a:r>
                        <a:rPr b="1" lang="lt-LT" sz="1550" u="none" cap="none" strike="noStrike">
                          <a:latin typeface="Times New Roman"/>
                          <a:ea typeface="Times New Roman"/>
                          <a:cs typeface="Times New Roman"/>
                          <a:sym typeface="Times New Roman"/>
                        </a:rPr>
                        <a:t>Apygardų teismuose neatskaičius mokesčių 2149,05 Eur (2024) ir 2207,58 Eur (2025)</a:t>
                      </a:r>
                      <a:endParaRPr sz="1400" u="none" cap="none" strike="noStrike">
                        <a:latin typeface="Times New Roman"/>
                        <a:ea typeface="Times New Roman"/>
                        <a:cs typeface="Times New Roman"/>
                        <a:sym typeface="Times New Roman"/>
                      </a:endParaRPr>
                    </a:p>
                  </a:txBody>
                  <a:tcPr marT="45725" marB="45725" marR="91450" marL="91450"/>
                </a:tc>
                <a:tc hMerge="1"/>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5"/>
          <p:cNvSpPr/>
          <p:nvPr/>
        </p:nvSpPr>
        <p:spPr>
          <a:xfrm>
            <a:off x="-1" y="0"/>
            <a:ext cx="12188952" cy="6858000"/>
          </a:xfrm>
          <a:prstGeom prst="rect">
            <a:avLst/>
          </a:prstGeom>
          <a:gradFill>
            <a:gsLst>
              <a:gs pos="0">
                <a:schemeClr val="lt1"/>
              </a:gs>
              <a:gs pos="45000">
                <a:schemeClr val="lt1"/>
              </a:gs>
              <a:gs pos="92000">
                <a:srgbClr val="97DAF2"/>
              </a:gs>
              <a:gs pos="100000">
                <a:srgbClr val="97DAF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18" name="Google Shape;118;p5"/>
          <p:cNvGrpSpPr/>
          <p:nvPr/>
        </p:nvGrpSpPr>
        <p:grpSpPr>
          <a:xfrm>
            <a:off x="2644044" y="1490602"/>
            <a:ext cx="6900862" cy="2190202"/>
            <a:chOff x="0" y="1081170"/>
            <a:chExt cx="6900862" cy="2190202"/>
          </a:xfrm>
        </p:grpSpPr>
        <p:sp>
          <p:nvSpPr>
            <p:cNvPr id="119" name="Google Shape;119;p5"/>
            <p:cNvSpPr/>
            <p:nvPr/>
          </p:nvSpPr>
          <p:spPr>
            <a:xfrm>
              <a:off x="0" y="1081170"/>
              <a:ext cx="2957512" cy="1878020"/>
            </a:xfrm>
            <a:prstGeom prst="roundRect">
              <a:avLst>
                <a:gd fmla="val 10000" name="adj"/>
              </a:avLst>
            </a:prstGeom>
            <a:solidFill>
              <a:srgbClr val="19ACE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5"/>
            <p:cNvSpPr/>
            <p:nvPr/>
          </p:nvSpPr>
          <p:spPr>
            <a:xfrm>
              <a:off x="328612" y="1393352"/>
              <a:ext cx="2957512" cy="1878020"/>
            </a:xfrm>
            <a:prstGeom prst="roundRect">
              <a:avLst>
                <a:gd fmla="val 10000" name="adj"/>
              </a:avLst>
            </a:prstGeom>
            <a:solidFill>
              <a:schemeClr val="lt1">
                <a:alpha val="89411"/>
              </a:schemeClr>
            </a:solidFill>
            <a:ln cap="flat" cmpd="sng" w="19050">
              <a:solidFill>
                <a:srgbClr val="19ACE4"/>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5"/>
            <p:cNvSpPr txBox="1"/>
            <p:nvPr/>
          </p:nvSpPr>
          <p:spPr>
            <a:xfrm>
              <a:off x="383617" y="1448357"/>
              <a:ext cx="2847502" cy="1768010"/>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dk1"/>
                </a:buClr>
                <a:buSzPts val="1500"/>
                <a:buFont typeface="Times New Roman"/>
                <a:buNone/>
              </a:pPr>
              <a:r>
                <a:rPr b="0" i="0" lang="lt-LT" sz="1500" u="none" cap="none" strike="noStrike">
                  <a:solidFill>
                    <a:schemeClr val="dk1"/>
                  </a:solidFill>
                  <a:latin typeface="Times New Roman"/>
                  <a:ea typeface="Times New Roman"/>
                  <a:cs typeface="Times New Roman"/>
                  <a:sym typeface="Times New Roman"/>
                </a:rPr>
                <a:t>MMA kilimas: </a:t>
              </a:r>
              <a:br>
                <a:rPr b="0" i="0" lang="lt-LT" sz="1500" u="none" cap="none" strike="noStrike">
                  <a:solidFill>
                    <a:schemeClr val="dk1"/>
                  </a:solidFill>
                  <a:latin typeface="Times New Roman"/>
                  <a:ea typeface="Times New Roman"/>
                  <a:cs typeface="Times New Roman"/>
                  <a:sym typeface="Times New Roman"/>
                </a:rPr>
              </a:br>
              <a:r>
                <a:rPr b="0" i="0" lang="lt-LT" sz="1500" u="none" cap="none" strike="noStrike">
                  <a:solidFill>
                    <a:schemeClr val="dk1"/>
                  </a:solidFill>
                  <a:latin typeface="Times New Roman"/>
                  <a:ea typeface="Times New Roman"/>
                  <a:cs typeface="Times New Roman"/>
                  <a:sym typeface="Times New Roman"/>
                </a:rPr>
                <a:t>Nuo 2025 m. </a:t>
              </a:r>
              <a:r>
                <a:rPr b="1" i="0" lang="lt-LT" sz="1500" u="none" cap="none" strike="noStrike">
                  <a:solidFill>
                    <a:schemeClr val="dk1"/>
                  </a:solidFill>
                  <a:latin typeface="Times New Roman"/>
                  <a:ea typeface="Times New Roman"/>
                  <a:cs typeface="Times New Roman"/>
                  <a:sym typeface="Times New Roman"/>
                </a:rPr>
                <a:t>minimaliajai mėnesinei algai pakilus 12,3 proc. nuo 924 iki 1038 eurų, mažiausias pajamas gaunantiems darbuotojams atlyginimas papildomai pakils 68,97 eurų „į rankas“. </a:t>
              </a:r>
              <a:endParaRPr b="0" i="0" sz="1500" u="none" cap="none" strike="noStrike">
                <a:solidFill>
                  <a:schemeClr val="dk1"/>
                </a:solidFill>
                <a:latin typeface="Times New Roman"/>
                <a:ea typeface="Times New Roman"/>
                <a:cs typeface="Times New Roman"/>
                <a:sym typeface="Times New Roman"/>
              </a:endParaRPr>
            </a:p>
          </p:txBody>
        </p:sp>
        <p:sp>
          <p:nvSpPr>
            <p:cNvPr id="122" name="Google Shape;122;p5"/>
            <p:cNvSpPr/>
            <p:nvPr/>
          </p:nvSpPr>
          <p:spPr>
            <a:xfrm>
              <a:off x="3614737" y="1081170"/>
              <a:ext cx="2957512" cy="1878020"/>
            </a:xfrm>
            <a:prstGeom prst="roundRect">
              <a:avLst>
                <a:gd fmla="val 10000" name="adj"/>
              </a:avLst>
            </a:prstGeom>
            <a:solidFill>
              <a:srgbClr val="19ACE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5"/>
            <p:cNvSpPr/>
            <p:nvPr/>
          </p:nvSpPr>
          <p:spPr>
            <a:xfrm>
              <a:off x="3943350" y="1393352"/>
              <a:ext cx="2957512" cy="1878020"/>
            </a:xfrm>
            <a:prstGeom prst="roundRect">
              <a:avLst>
                <a:gd fmla="val 10000" name="adj"/>
              </a:avLst>
            </a:prstGeom>
            <a:solidFill>
              <a:schemeClr val="lt1">
                <a:alpha val="89411"/>
              </a:schemeClr>
            </a:solidFill>
            <a:ln cap="flat" cmpd="sng" w="19050">
              <a:solidFill>
                <a:srgbClr val="19ACE4"/>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5"/>
            <p:cNvSpPr txBox="1"/>
            <p:nvPr/>
          </p:nvSpPr>
          <p:spPr>
            <a:xfrm>
              <a:off x="3998355" y="1448357"/>
              <a:ext cx="2847502" cy="1768010"/>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dk1"/>
                </a:buClr>
                <a:buSzPts val="1500"/>
                <a:buFont typeface="Times New Roman"/>
                <a:buNone/>
              </a:pPr>
              <a:r>
                <a:rPr b="1" i="0" lang="lt-LT" sz="1500" u="none" cap="none" strike="noStrike">
                  <a:solidFill>
                    <a:schemeClr val="dk1"/>
                  </a:solidFill>
                  <a:latin typeface="Times New Roman"/>
                  <a:ea typeface="Times New Roman"/>
                  <a:cs typeface="Times New Roman"/>
                  <a:sym typeface="Times New Roman"/>
                </a:rPr>
                <a:t>Būtent tiek apytiksliai buvo numatytas ir papildomas pakėlimas teisėjų padėjėjams paskyrus papildomą vieną milijoną euru. </a:t>
              </a:r>
              <a:endParaRPr b="0" i="0" sz="1500" u="none" cap="none" strike="noStrike">
                <a:solidFill>
                  <a:schemeClr val="dk1"/>
                </a:solidFill>
                <a:latin typeface="Times New Roman"/>
                <a:ea typeface="Times New Roman"/>
                <a:cs typeface="Times New Roman"/>
                <a:sym typeface="Times New Roman"/>
              </a:endParaRPr>
            </a:p>
          </p:txBody>
        </p:sp>
      </p:grpSp>
      <p:sp>
        <p:nvSpPr>
          <p:cNvPr id="125" name="Google Shape;125;p5"/>
          <p:cNvSpPr txBox="1"/>
          <p:nvPr/>
        </p:nvSpPr>
        <p:spPr>
          <a:xfrm>
            <a:off x="1801504" y="4683369"/>
            <a:ext cx="9034817" cy="116955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4C6A92"/>
                </a:solidFill>
                <a:latin typeface="Avenir"/>
                <a:ea typeface="Avenir"/>
                <a:cs typeface="Avenir"/>
                <a:sym typeface="Avenir"/>
              </a:rPr>
              <a:t>2024 m. viešajame sektoriuje dirbančiųjų vidutinis darbo užmokestis neto augo 12,3 proc. ir sudarė 1469 Eur (2023 m. – 12 proc., siekė 1308 Eur; 2022 m. – 9,5 proc., siekė – 1168 Eur ). Lyginant su šiuo sektoriumi, tai pastebėtina, kad nors „teisėjo komandos“ darbuotojų atlyginimai didėjo, tačiau jų atlyginimas vis dar nepasiekė viešojo sektoriaus vidurkio. </a:t>
            </a:r>
            <a:endParaRPr/>
          </a:p>
          <a:p>
            <a:pPr indent="0" lvl="0" marL="0" marR="0" rtl="0" algn="l">
              <a:lnSpc>
                <a:spcPct val="100000"/>
              </a:lnSpc>
              <a:spcBef>
                <a:spcPts val="0"/>
              </a:spcBef>
              <a:spcAft>
                <a:spcPts val="0"/>
              </a:spcAft>
              <a:buClr>
                <a:srgbClr val="000000"/>
              </a:buClr>
              <a:buSzPts val="1400"/>
              <a:buFont typeface="Arial"/>
              <a:buNone/>
            </a:pPr>
            <a:br>
              <a:rPr b="0" i="0" lang="lt-LT"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33"/>
          <p:cNvSpPr txBox="1"/>
          <p:nvPr/>
        </p:nvSpPr>
        <p:spPr>
          <a:xfrm>
            <a:off x="5082431" y="2354344"/>
            <a:ext cx="1621711" cy="214931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100"/>
              <a:buFont typeface="Arial"/>
              <a:buNone/>
            </a:pPr>
            <a:r>
              <a:rPr b="0" i="0" lang="lt-LT" sz="1100" u="none" cap="none" strike="noStrike">
                <a:solidFill>
                  <a:schemeClr val="dk1"/>
                </a:solidFill>
                <a:latin typeface="Arial"/>
                <a:ea typeface="Arial"/>
                <a:cs typeface="Arial"/>
                <a:sym typeface="Arial"/>
              </a:rPr>
              <a:t>.</a:t>
            </a:r>
            <a:endParaRPr b="0" i="0" sz="1100" u="none" cap="none" strike="noStrike">
              <a:solidFill>
                <a:schemeClr val="dk1"/>
              </a:solidFill>
              <a:latin typeface="Arial"/>
              <a:ea typeface="Arial"/>
              <a:cs typeface="Arial"/>
              <a:sym typeface="Arial"/>
            </a:endParaRPr>
          </a:p>
        </p:txBody>
      </p:sp>
      <p:grpSp>
        <p:nvGrpSpPr>
          <p:cNvPr id="131" name="Google Shape;131;p33"/>
          <p:cNvGrpSpPr/>
          <p:nvPr/>
        </p:nvGrpSpPr>
        <p:grpSpPr>
          <a:xfrm>
            <a:off x="220617" y="708060"/>
            <a:ext cx="9418638" cy="5471153"/>
            <a:chOff x="220616" y="177018"/>
            <a:chExt cx="9418638" cy="5471153"/>
          </a:xfrm>
        </p:grpSpPr>
        <p:sp>
          <p:nvSpPr>
            <p:cNvPr id="132" name="Google Shape;132;p33"/>
            <p:cNvSpPr/>
            <p:nvPr/>
          </p:nvSpPr>
          <p:spPr>
            <a:xfrm>
              <a:off x="220616" y="177018"/>
              <a:ext cx="5441875" cy="5441875"/>
            </a:xfrm>
            <a:prstGeom prst="ellipse">
              <a:avLst/>
            </a:prstGeom>
            <a:solidFill>
              <a:srgbClr val="5ECBEE">
                <a:alpha val="49019"/>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 name="Google Shape;133;p33"/>
            <p:cNvSpPr txBox="1"/>
            <p:nvPr/>
          </p:nvSpPr>
          <p:spPr>
            <a:xfrm>
              <a:off x="980518" y="818732"/>
              <a:ext cx="3137657" cy="4158447"/>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000"/>
                <a:buFont typeface="Times New Roman"/>
                <a:buNone/>
              </a:pPr>
              <a:r>
                <a:rPr b="0" i="0" lang="lt-LT" sz="2000" u="none" cap="none" strike="noStrike">
                  <a:solidFill>
                    <a:schemeClr val="dk1"/>
                  </a:solidFill>
                  <a:latin typeface="Times New Roman"/>
                  <a:ea typeface="Times New Roman"/>
                  <a:cs typeface="Times New Roman"/>
                  <a:sym typeface="Times New Roman"/>
                </a:rPr>
                <a:t>2019 metais Konsultacinė Europos Teisėjų Taryba pasisakė, kad valstybės narės turi užtikrinti pakankamą finansavimą teisėjų padėjėjų (angl. </a:t>
              </a:r>
              <a:r>
                <a:rPr b="0" i="1" lang="lt-LT" sz="2000" u="none" cap="none" strike="noStrike">
                  <a:solidFill>
                    <a:schemeClr val="dk1"/>
                  </a:solidFill>
                  <a:latin typeface="Times New Roman"/>
                  <a:ea typeface="Times New Roman"/>
                  <a:cs typeface="Times New Roman"/>
                  <a:sym typeface="Times New Roman"/>
                </a:rPr>
                <a:t>judicial assistants</a:t>
              </a:r>
              <a:r>
                <a:rPr b="0" i="0" lang="lt-LT" sz="2000" u="none" cap="none" strike="noStrike">
                  <a:solidFill>
                    <a:schemeClr val="dk1"/>
                  </a:solidFill>
                  <a:latin typeface="Times New Roman"/>
                  <a:ea typeface="Times New Roman"/>
                  <a:cs typeface="Times New Roman"/>
                  <a:sym typeface="Times New Roman"/>
                </a:rPr>
                <a:t>) mokamam adekvačiam bei konkurencingam atlyginimui ir garantuoti, kad nei iš teismų</a:t>
              </a:r>
              <a:br>
                <a:rPr b="0" i="0" lang="lt-LT" sz="2000" u="none" cap="none" strike="noStrike">
                  <a:solidFill>
                    <a:schemeClr val="dk1"/>
                  </a:solidFill>
                  <a:latin typeface="Times New Roman"/>
                  <a:ea typeface="Times New Roman"/>
                  <a:cs typeface="Times New Roman"/>
                  <a:sym typeface="Times New Roman"/>
                </a:rPr>
              </a:br>
              <a:r>
                <a:rPr b="0" i="0" lang="lt-LT" sz="2000" u="none" cap="none" strike="noStrike">
                  <a:solidFill>
                    <a:schemeClr val="dk1"/>
                  </a:solidFill>
                  <a:latin typeface="Times New Roman"/>
                  <a:ea typeface="Times New Roman"/>
                  <a:cs typeface="Times New Roman"/>
                  <a:sym typeface="Times New Roman"/>
                </a:rPr>
                <a:t>vidaus, nei iš išorės nebūtų kišamasi į teisėjo ir teisėjo padėjėjo darbą.</a:t>
              </a:r>
              <a:endParaRPr b="0" i="0" sz="2000" u="none" cap="none" strike="noStrike">
                <a:solidFill>
                  <a:schemeClr val="dk1"/>
                </a:solidFill>
                <a:latin typeface="Times New Roman"/>
                <a:ea typeface="Times New Roman"/>
                <a:cs typeface="Times New Roman"/>
                <a:sym typeface="Times New Roman"/>
              </a:endParaRPr>
            </a:p>
          </p:txBody>
        </p:sp>
        <p:sp>
          <p:nvSpPr>
            <p:cNvPr id="134" name="Google Shape;134;p33"/>
            <p:cNvSpPr/>
            <p:nvPr/>
          </p:nvSpPr>
          <p:spPr>
            <a:xfrm>
              <a:off x="4197379" y="206296"/>
              <a:ext cx="5441875" cy="5441875"/>
            </a:xfrm>
            <a:prstGeom prst="ellipse">
              <a:avLst/>
            </a:prstGeom>
            <a:solidFill>
              <a:srgbClr val="5ECBEE">
                <a:alpha val="49019"/>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5" name="Google Shape;135;p33"/>
            <p:cNvSpPr txBox="1"/>
            <p:nvPr/>
          </p:nvSpPr>
          <p:spPr>
            <a:xfrm>
              <a:off x="5741695" y="848010"/>
              <a:ext cx="3137657" cy="4158447"/>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000"/>
                <a:buFont typeface="Times New Roman"/>
                <a:buNone/>
              </a:pPr>
              <a:r>
                <a:rPr b="0" i="0" lang="lt-LT" sz="2000" u="none" cap="none" strike="noStrike">
                  <a:solidFill>
                    <a:schemeClr val="dk1"/>
                  </a:solidFill>
                  <a:latin typeface="Times New Roman"/>
                  <a:ea typeface="Times New Roman"/>
                  <a:cs typeface="Times New Roman"/>
                  <a:sym typeface="Times New Roman"/>
                </a:rPr>
                <a:t>2023 metais Europos Komisija Lietuvai suformulavo rekomendaciją teisingumo sistemai skirti pakankamai išteklių, susijusių su, be kita ko, prokurorų ir ne teisėjo funkcijas vykdančių teismų darbuotojų atlyginimų dydžiu.</a:t>
              </a:r>
              <a:endParaRPr b="0" i="0" sz="2000" u="none" cap="none" strike="noStrike">
                <a:solidFill>
                  <a:schemeClr val="dk1"/>
                </a:solidFill>
                <a:latin typeface="Times New Roman"/>
                <a:ea typeface="Times New Roman"/>
                <a:cs typeface="Times New Roman"/>
                <a:sym typeface="Times New Roman"/>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grpSp>
        <p:nvGrpSpPr>
          <p:cNvPr id="140" name="Google Shape;140;p6"/>
          <p:cNvGrpSpPr/>
          <p:nvPr/>
        </p:nvGrpSpPr>
        <p:grpSpPr>
          <a:xfrm>
            <a:off x="989703" y="1702398"/>
            <a:ext cx="9095993" cy="4615030"/>
            <a:chOff x="0" y="0"/>
            <a:chExt cx="8864301" cy="4615030"/>
          </a:xfrm>
        </p:grpSpPr>
        <p:cxnSp>
          <p:nvCxnSpPr>
            <p:cNvPr id="141" name="Google Shape;141;p6"/>
            <p:cNvCxnSpPr/>
            <p:nvPr/>
          </p:nvCxnSpPr>
          <p:spPr>
            <a:xfrm>
              <a:off x="0" y="0"/>
              <a:ext cx="8864301" cy="0"/>
            </a:xfrm>
            <a:prstGeom prst="straightConnector1">
              <a:avLst/>
            </a:prstGeom>
            <a:solidFill>
              <a:srgbClr val="19ACE4"/>
            </a:solidFill>
            <a:ln cap="flat" cmpd="sng" w="19050">
              <a:solidFill>
                <a:srgbClr val="19ACE4"/>
              </a:solidFill>
              <a:prstDash val="solid"/>
              <a:miter lim="800000"/>
              <a:headEnd len="sm" w="sm" type="none"/>
              <a:tailEnd len="sm" w="sm" type="none"/>
            </a:ln>
          </p:spPr>
        </p:cxnSp>
        <p:sp>
          <p:nvSpPr>
            <p:cNvPr id="142" name="Google Shape;142;p6"/>
            <p:cNvSpPr/>
            <p:nvPr/>
          </p:nvSpPr>
          <p:spPr>
            <a:xfrm>
              <a:off x="0" y="0"/>
              <a:ext cx="8864301" cy="230751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6"/>
            <p:cNvSpPr txBox="1"/>
            <p:nvPr/>
          </p:nvSpPr>
          <p:spPr>
            <a:xfrm>
              <a:off x="0" y="0"/>
              <a:ext cx="8864301" cy="2307515"/>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dk1"/>
                </a:buClr>
                <a:buSzPts val="1900"/>
                <a:buFont typeface="Arial"/>
                <a:buNone/>
              </a:pPr>
              <a:r>
                <a:t/>
              </a:r>
              <a:endParaRPr b="0" i="0" sz="19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665"/>
                </a:spcBef>
                <a:spcAft>
                  <a:spcPts val="0"/>
                </a:spcAft>
                <a:buClr>
                  <a:schemeClr val="dk1"/>
                </a:buClr>
                <a:buSzPts val="1900"/>
                <a:buFont typeface="Times New Roman"/>
                <a:buNone/>
              </a:pPr>
              <a:r>
                <a:rPr b="1" i="0" lang="lt-LT" sz="1900" u="none" cap="none" strike="noStrike">
                  <a:solidFill>
                    <a:schemeClr val="dk1"/>
                  </a:solidFill>
                  <a:latin typeface="Times New Roman"/>
                  <a:ea typeface="Times New Roman"/>
                  <a:cs typeface="Times New Roman"/>
                  <a:sym typeface="Times New Roman"/>
                </a:rPr>
                <a:t>Teismų įstatymo 107 straipsnio 1 dalis: teismo valstybės tarnautojų </a:t>
              </a:r>
              <a:r>
                <a:rPr b="0" i="0" lang="lt-LT" sz="1900" u="none" cap="none" strike="noStrike">
                  <a:solidFill>
                    <a:schemeClr val="dk1"/>
                  </a:solidFill>
                  <a:latin typeface="Times New Roman"/>
                  <a:ea typeface="Times New Roman"/>
                  <a:cs typeface="Times New Roman"/>
                  <a:sym typeface="Times New Roman"/>
                </a:rPr>
                <a:t>ir darbuotojų, tiesiogiai padedančių teisėjams eiti pareigas, analizuojančių ir apibendrinančių teismų praktiką, taip pat tiesiogiai padedančių teismo pirmininkui, teismo skyrių pirmininkams, teismo pirmininko pavaduotojams atlikti jiems priskirtas administravimo funkcijas, teisinės pareigybės paprastai yra pavaldžios teismo pirmininkui (teismo skyrių pirmininkams, teismo pirmininko pavaduotojams), o teismo pirmininko sprendimu gali būti pavaldžios teismo kancleriui. </a:t>
              </a:r>
              <a:endParaRPr b="0" i="0" sz="1400" u="none" cap="none" strike="noStrike">
                <a:solidFill>
                  <a:srgbClr val="000000"/>
                </a:solidFill>
                <a:latin typeface="Arial"/>
                <a:ea typeface="Arial"/>
                <a:cs typeface="Arial"/>
                <a:sym typeface="Arial"/>
              </a:endParaRPr>
            </a:p>
          </p:txBody>
        </p:sp>
        <p:cxnSp>
          <p:nvCxnSpPr>
            <p:cNvPr id="144" name="Google Shape;144;p6"/>
            <p:cNvCxnSpPr/>
            <p:nvPr/>
          </p:nvCxnSpPr>
          <p:spPr>
            <a:xfrm>
              <a:off x="0" y="2307515"/>
              <a:ext cx="8864301" cy="0"/>
            </a:xfrm>
            <a:prstGeom prst="straightConnector1">
              <a:avLst/>
            </a:prstGeom>
            <a:solidFill>
              <a:srgbClr val="19ACE4"/>
            </a:solidFill>
            <a:ln cap="flat" cmpd="sng" w="19050">
              <a:solidFill>
                <a:srgbClr val="19ACE4"/>
              </a:solidFill>
              <a:prstDash val="solid"/>
              <a:miter lim="800000"/>
              <a:headEnd len="sm" w="sm" type="none"/>
              <a:tailEnd len="sm" w="sm" type="none"/>
            </a:ln>
          </p:spPr>
        </p:cxnSp>
        <p:sp>
          <p:nvSpPr>
            <p:cNvPr id="145" name="Google Shape;145;p6"/>
            <p:cNvSpPr/>
            <p:nvPr/>
          </p:nvSpPr>
          <p:spPr>
            <a:xfrm>
              <a:off x="0" y="2307515"/>
              <a:ext cx="8864301" cy="230751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6"/>
            <p:cNvSpPr txBox="1"/>
            <p:nvPr/>
          </p:nvSpPr>
          <p:spPr>
            <a:xfrm>
              <a:off x="0" y="2307515"/>
              <a:ext cx="8864301" cy="2307515"/>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dk1"/>
                </a:buClr>
                <a:buSzPts val="1900"/>
                <a:buFont typeface="Noto Sans Symbols"/>
                <a:buNone/>
              </a:pPr>
              <a:r>
                <a:rPr b="1" i="0" lang="lt-LT" sz="1900" u="none" cap="none" strike="noStrike">
                  <a:solidFill>
                    <a:schemeClr val="dk1"/>
                  </a:solidFill>
                  <a:latin typeface="Times New Roman"/>
                  <a:ea typeface="Times New Roman"/>
                  <a:cs typeface="Times New Roman"/>
                  <a:sym typeface="Times New Roman"/>
                </a:rPr>
                <a:t>Teismų įstatymo 108 straipsnyje įtvirtintas statusas – teismo valstybės tarnautojai, kurie skirstomi į: 1) tarnautojus, tiesiogiai padedančius teisėjams eiti pavestas pareigas, analizuojančius ir apibendrinančius teismų praktiką; 2) kitus valstybės tarnautojus. </a:t>
              </a:r>
              <a:endParaRPr b="1" i="0" sz="1400" u="none" cap="none" strike="noStrike">
                <a:solidFill>
                  <a:srgbClr val="000000"/>
                </a:solidFill>
                <a:latin typeface="Arial"/>
                <a:ea typeface="Arial"/>
                <a:cs typeface="Arial"/>
                <a:sym typeface="Arial"/>
              </a:endParaRPr>
            </a:p>
          </p:txBody>
        </p:sp>
      </p:grpSp>
      <p:sp>
        <p:nvSpPr>
          <p:cNvPr id="147" name="Google Shape;147;p6"/>
          <p:cNvSpPr txBox="1"/>
          <p:nvPr/>
        </p:nvSpPr>
        <p:spPr>
          <a:xfrm>
            <a:off x="989703" y="947828"/>
            <a:ext cx="7816840"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1" lang="lt-LT" sz="1800" u="none" cap="none" strike="noStrike">
                <a:solidFill>
                  <a:schemeClr val="dk1"/>
                </a:solidFill>
                <a:latin typeface="Times New Roman"/>
                <a:ea typeface="Times New Roman"/>
                <a:cs typeface="Times New Roman"/>
                <a:sym typeface="Times New Roman"/>
              </a:rPr>
              <a:t>Kodėl svarbu didinti teisėjų padėjėjų darbo užmokestį? </a:t>
            </a:r>
            <a:endParaRPr/>
          </a:p>
          <a:p>
            <a:pPr indent="0" lvl="0" marL="0" marR="0" rtl="0" algn="l">
              <a:lnSpc>
                <a:spcPct val="100000"/>
              </a:lnSpc>
              <a:spcBef>
                <a:spcPts val="0"/>
              </a:spcBef>
              <a:spcAft>
                <a:spcPts val="0"/>
              </a:spcAft>
              <a:buClr>
                <a:srgbClr val="000000"/>
              </a:buClr>
              <a:buSzPts val="1800"/>
              <a:buFont typeface="Arial"/>
              <a:buNone/>
            </a:pPr>
            <a:r>
              <a:rPr b="1" i="1" lang="lt-LT" sz="1800" u="none" cap="none" strike="noStrike">
                <a:solidFill>
                  <a:schemeClr val="dk1"/>
                </a:solidFill>
                <a:latin typeface="Times New Roman"/>
                <a:ea typeface="Times New Roman"/>
                <a:cs typeface="Times New Roman"/>
                <a:sym typeface="Times New Roman"/>
              </a:rPr>
              <a:t>Teisėjų padėjėjai, kaip teismo struktūros dalis, įtvirtinti teismų įstatyme.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grpSp>
        <p:nvGrpSpPr>
          <p:cNvPr id="152" name="Google Shape;152;p7"/>
          <p:cNvGrpSpPr/>
          <p:nvPr/>
        </p:nvGrpSpPr>
        <p:grpSpPr>
          <a:xfrm>
            <a:off x="582507" y="163320"/>
            <a:ext cx="11026986" cy="2467262"/>
            <a:chOff x="0" y="16298"/>
            <a:chExt cx="11026986" cy="2467262"/>
          </a:xfrm>
        </p:grpSpPr>
        <p:sp>
          <p:nvSpPr>
            <p:cNvPr id="153" name="Google Shape;153;p7"/>
            <p:cNvSpPr/>
            <p:nvPr/>
          </p:nvSpPr>
          <p:spPr>
            <a:xfrm>
              <a:off x="0" y="921160"/>
              <a:ext cx="11026986" cy="1562400"/>
            </a:xfrm>
            <a:prstGeom prst="rect">
              <a:avLst/>
            </a:prstGeom>
            <a:solidFill>
              <a:schemeClr val="lt1">
                <a:alpha val="89411"/>
              </a:schemeClr>
            </a:solidFill>
            <a:ln cap="flat" cmpd="sng" w="19050">
              <a:solidFill>
                <a:srgbClr val="19ACE4"/>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7"/>
            <p:cNvSpPr/>
            <p:nvPr/>
          </p:nvSpPr>
          <p:spPr>
            <a:xfrm>
              <a:off x="551349" y="16298"/>
              <a:ext cx="9075948" cy="1830240"/>
            </a:xfrm>
            <a:prstGeom prst="roundRect">
              <a:avLst>
                <a:gd fmla="val 16667" name="adj"/>
              </a:avLst>
            </a:prstGeom>
            <a:solidFill>
              <a:srgbClr val="19ACE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7"/>
            <p:cNvSpPr txBox="1"/>
            <p:nvPr/>
          </p:nvSpPr>
          <p:spPr>
            <a:xfrm>
              <a:off x="640694" y="105643"/>
              <a:ext cx="8897258" cy="1651550"/>
            </a:xfrm>
            <a:prstGeom prst="rect">
              <a:avLst/>
            </a:prstGeom>
            <a:noFill/>
            <a:ln>
              <a:noFill/>
            </a:ln>
          </p:spPr>
          <p:txBody>
            <a:bodyPr anchorCtr="0" anchor="ctr" bIns="0" lIns="291750" spcFirstLastPara="1" rIns="291750" wrap="square" tIns="0">
              <a:noAutofit/>
            </a:bodyPr>
            <a:lstStyle/>
            <a:p>
              <a:pPr indent="0" lvl="0" marL="0" marR="0" rtl="0" algn="just">
                <a:lnSpc>
                  <a:spcPct val="90000"/>
                </a:lnSpc>
                <a:spcBef>
                  <a:spcPts val="0"/>
                </a:spcBef>
                <a:spcAft>
                  <a:spcPts val="0"/>
                </a:spcAft>
                <a:buClr>
                  <a:schemeClr val="lt1"/>
                </a:buClr>
                <a:buSzPts val="2400"/>
                <a:buFont typeface="Calibri"/>
                <a:buNone/>
              </a:pPr>
              <a:r>
                <a:rPr b="0" i="0" lang="lt-LT" sz="2400" u="none" cap="none" strike="noStrike">
                  <a:solidFill>
                    <a:schemeClr val="lt1"/>
                  </a:solidFill>
                  <a:latin typeface="Calibri"/>
                  <a:ea typeface="Calibri"/>
                  <a:cs typeface="Calibri"/>
                  <a:sym typeface="Calibri"/>
                </a:rPr>
                <a:t>Ši</a:t>
              </a:r>
              <a:r>
                <a:rPr b="0" i="0" lang="lt-LT" sz="2400" u="none" cap="none" strike="noStrike">
                  <a:solidFill>
                    <a:schemeClr val="lt1"/>
                  </a:solidFill>
                  <a:latin typeface="Times New Roman"/>
                  <a:ea typeface="Times New Roman"/>
                  <a:cs typeface="Times New Roman"/>
                  <a:sym typeface="Times New Roman"/>
                </a:rPr>
                <a:t>uo metu Lietuvos teismuose yra susidariusi skirtinga situacija dėl asmenų, atliekančių teisėjo padėjėjui priskiriamas funkcijas.</a:t>
              </a:r>
              <a:endParaRPr b="0" i="0" sz="2400" u="none" cap="none" strike="noStrike">
                <a:solidFill>
                  <a:schemeClr val="lt1"/>
                </a:solidFill>
                <a:latin typeface="Arial"/>
                <a:ea typeface="Arial"/>
                <a:cs typeface="Arial"/>
                <a:sym typeface="Arial"/>
              </a:endParaRPr>
            </a:p>
          </p:txBody>
        </p:sp>
      </p:grpSp>
      <p:grpSp>
        <p:nvGrpSpPr>
          <p:cNvPr id="156" name="Google Shape;156;p7"/>
          <p:cNvGrpSpPr/>
          <p:nvPr/>
        </p:nvGrpSpPr>
        <p:grpSpPr>
          <a:xfrm>
            <a:off x="1289723" y="1523879"/>
            <a:ext cx="8725646" cy="4823055"/>
            <a:chOff x="0" y="32351"/>
            <a:chExt cx="8725646" cy="4823055"/>
          </a:xfrm>
        </p:grpSpPr>
        <p:sp>
          <p:nvSpPr>
            <p:cNvPr id="157" name="Google Shape;157;p7"/>
            <p:cNvSpPr/>
            <p:nvPr/>
          </p:nvSpPr>
          <p:spPr>
            <a:xfrm>
              <a:off x="0" y="312791"/>
              <a:ext cx="8725646" cy="2334150"/>
            </a:xfrm>
            <a:prstGeom prst="rect">
              <a:avLst/>
            </a:prstGeom>
            <a:solidFill>
              <a:schemeClr val="lt1">
                <a:alpha val="89411"/>
              </a:schemeClr>
            </a:solidFill>
            <a:ln cap="flat" cmpd="sng" w="19050">
              <a:solidFill>
                <a:srgbClr val="19ACE4"/>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7"/>
            <p:cNvSpPr txBox="1"/>
            <p:nvPr/>
          </p:nvSpPr>
          <p:spPr>
            <a:xfrm>
              <a:off x="0" y="312791"/>
              <a:ext cx="8725646" cy="2334150"/>
            </a:xfrm>
            <a:prstGeom prst="rect">
              <a:avLst/>
            </a:prstGeom>
            <a:noFill/>
            <a:ln>
              <a:noFill/>
            </a:ln>
          </p:spPr>
          <p:txBody>
            <a:bodyPr anchorCtr="0" anchor="t" bIns="135125" lIns="677200" spcFirstLastPara="1" rIns="677200" wrap="square" tIns="395725">
              <a:noAutofit/>
            </a:bodyPr>
            <a:lstStyle/>
            <a:p>
              <a:pPr indent="-171450" lvl="1" marL="171450" marR="0" rtl="0" algn="l">
                <a:lnSpc>
                  <a:spcPct val="90000"/>
                </a:lnSpc>
                <a:spcBef>
                  <a:spcPts val="0"/>
                </a:spcBef>
                <a:spcAft>
                  <a:spcPts val="0"/>
                </a:spcAft>
                <a:buClr>
                  <a:schemeClr val="dk1"/>
                </a:buClr>
                <a:buSzPts val="1900"/>
                <a:buFont typeface="Times New Roman"/>
                <a:buChar char="•"/>
              </a:pPr>
              <a:r>
                <a:rPr b="0" i="0" lang="lt-LT" sz="1900" u="none" cap="none" strike="noStrike">
                  <a:solidFill>
                    <a:schemeClr val="dk1"/>
                  </a:solidFill>
                  <a:latin typeface="Times New Roman"/>
                  <a:ea typeface="Times New Roman"/>
                  <a:cs typeface="Times New Roman"/>
                  <a:sym typeface="Times New Roman"/>
                </a:rPr>
                <a:t>Pareigybė, Teismų įstatymo prasme, laikytina </a:t>
              </a:r>
              <a:r>
                <a:rPr b="1" i="0" lang="lt-LT" sz="1900" u="none" cap="none" strike="noStrike">
                  <a:solidFill>
                    <a:schemeClr val="dk1"/>
                  </a:solidFill>
                  <a:latin typeface="Times New Roman"/>
                  <a:ea typeface="Times New Roman"/>
                  <a:cs typeface="Times New Roman"/>
                  <a:sym typeface="Times New Roman"/>
                </a:rPr>
                <a:t>teismo valstybės tarnautojais,</a:t>
              </a:r>
              <a:r>
                <a:rPr b="0" i="0" lang="lt-LT" sz="1900" u="none" cap="none" strike="noStrike">
                  <a:solidFill>
                    <a:schemeClr val="dk1"/>
                  </a:solidFill>
                  <a:latin typeface="Times New Roman"/>
                  <a:ea typeface="Times New Roman"/>
                  <a:cs typeface="Times New Roman"/>
                  <a:sym typeface="Times New Roman"/>
                </a:rPr>
                <a:t> o Valstybės tarnybos įstatymo prasme – karjeros valstybės tarnautojais; </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85"/>
                </a:spcBef>
                <a:spcAft>
                  <a:spcPts val="0"/>
                </a:spcAft>
                <a:buClr>
                  <a:schemeClr val="dk1"/>
                </a:buClr>
                <a:buSzPts val="1900"/>
                <a:buFont typeface="Times New Roman"/>
                <a:buChar char="•"/>
              </a:pPr>
              <a:r>
                <a:rPr b="0" i="0" lang="lt-LT" sz="1900" u="none" cap="none" strike="noStrike">
                  <a:solidFill>
                    <a:schemeClr val="dk1"/>
                  </a:solidFill>
                  <a:latin typeface="Times New Roman"/>
                  <a:ea typeface="Times New Roman"/>
                  <a:cs typeface="Times New Roman"/>
                  <a:sym typeface="Times New Roman"/>
                </a:rPr>
                <a:t>keliami ypač aukšti kvalifikaciniai reikalavimai ir iki 2020 m. buvo reikalaujama turėti teisės magistro laipsnį, o pradėjus stigti norinčių tapti teisėjo padėjėjais – kvalifikacinis reikalavimas buvo sumažintas iki universitetinio teisės bakalauro laipsnio</a:t>
              </a:r>
              <a:endParaRPr b="0" i="0" sz="1400" u="none" cap="none" strike="noStrike">
                <a:solidFill>
                  <a:srgbClr val="000000"/>
                </a:solidFill>
                <a:latin typeface="Arial"/>
                <a:ea typeface="Arial"/>
                <a:cs typeface="Arial"/>
                <a:sym typeface="Arial"/>
              </a:endParaRPr>
            </a:p>
          </p:txBody>
        </p:sp>
        <p:sp>
          <p:nvSpPr>
            <p:cNvPr id="159" name="Google Shape;159;p7"/>
            <p:cNvSpPr/>
            <p:nvPr/>
          </p:nvSpPr>
          <p:spPr>
            <a:xfrm>
              <a:off x="436282" y="32351"/>
              <a:ext cx="6107952" cy="560880"/>
            </a:xfrm>
            <a:prstGeom prst="roundRect">
              <a:avLst>
                <a:gd fmla="val 16667" name="adj"/>
              </a:avLst>
            </a:prstGeom>
            <a:solidFill>
              <a:srgbClr val="0D567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7"/>
            <p:cNvSpPr txBox="1"/>
            <p:nvPr/>
          </p:nvSpPr>
          <p:spPr>
            <a:xfrm>
              <a:off x="463662" y="59731"/>
              <a:ext cx="6053192" cy="506120"/>
            </a:xfrm>
            <a:prstGeom prst="rect">
              <a:avLst/>
            </a:prstGeom>
            <a:noFill/>
            <a:ln>
              <a:noFill/>
            </a:ln>
          </p:spPr>
          <p:txBody>
            <a:bodyPr anchorCtr="0" anchor="ctr" bIns="0" lIns="230850" spcFirstLastPara="1" rIns="230850" wrap="square" tIns="0">
              <a:noAutofit/>
            </a:bodyPr>
            <a:lstStyle/>
            <a:p>
              <a:pPr indent="0" lvl="0" marL="0" marR="0" rtl="0" algn="l">
                <a:lnSpc>
                  <a:spcPct val="90000"/>
                </a:lnSpc>
                <a:spcBef>
                  <a:spcPts val="0"/>
                </a:spcBef>
                <a:spcAft>
                  <a:spcPts val="0"/>
                </a:spcAft>
                <a:buClr>
                  <a:schemeClr val="lt1"/>
                </a:buClr>
                <a:buSzPts val="1900"/>
                <a:buFont typeface="Times New Roman"/>
                <a:buNone/>
              </a:pPr>
              <a:r>
                <a:rPr b="0" i="0" lang="lt-LT" sz="1900" u="none" cap="none" strike="noStrike">
                  <a:solidFill>
                    <a:schemeClr val="lt1"/>
                  </a:solidFill>
                  <a:latin typeface="Times New Roman"/>
                  <a:ea typeface="Times New Roman"/>
                  <a:cs typeface="Times New Roman"/>
                  <a:sym typeface="Times New Roman"/>
                </a:rPr>
                <a:t>Teisėjų padėjėjai / Konsultantai (LAT)</a:t>
              </a:r>
              <a:endParaRPr b="0" i="0" sz="1400" u="none" cap="none" strike="noStrike">
                <a:solidFill>
                  <a:srgbClr val="000000"/>
                </a:solidFill>
                <a:latin typeface="Arial"/>
                <a:ea typeface="Arial"/>
                <a:cs typeface="Arial"/>
                <a:sym typeface="Arial"/>
              </a:endParaRPr>
            </a:p>
          </p:txBody>
        </p:sp>
        <p:sp>
          <p:nvSpPr>
            <p:cNvPr id="161" name="Google Shape;161;p7"/>
            <p:cNvSpPr/>
            <p:nvPr/>
          </p:nvSpPr>
          <p:spPr>
            <a:xfrm>
              <a:off x="0" y="3029981"/>
              <a:ext cx="8725646" cy="1825425"/>
            </a:xfrm>
            <a:prstGeom prst="rect">
              <a:avLst/>
            </a:prstGeom>
            <a:solidFill>
              <a:schemeClr val="lt1">
                <a:alpha val="89411"/>
              </a:schemeClr>
            </a:solidFill>
            <a:ln cap="flat" cmpd="sng" w="19050">
              <a:solidFill>
                <a:srgbClr val="19ACE4"/>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7"/>
            <p:cNvSpPr txBox="1"/>
            <p:nvPr/>
          </p:nvSpPr>
          <p:spPr>
            <a:xfrm>
              <a:off x="0" y="3029981"/>
              <a:ext cx="8725646" cy="1825425"/>
            </a:xfrm>
            <a:prstGeom prst="rect">
              <a:avLst/>
            </a:prstGeom>
            <a:noFill/>
            <a:ln>
              <a:noFill/>
            </a:ln>
          </p:spPr>
          <p:txBody>
            <a:bodyPr anchorCtr="0" anchor="t" bIns="135125" lIns="677200" spcFirstLastPara="1" rIns="677200" wrap="square" tIns="395725">
              <a:noAutofit/>
            </a:bodyPr>
            <a:lstStyle/>
            <a:p>
              <a:pPr indent="-171450" lvl="1" marL="171450" marR="0" rtl="0" algn="l">
                <a:lnSpc>
                  <a:spcPct val="90000"/>
                </a:lnSpc>
                <a:spcBef>
                  <a:spcPts val="0"/>
                </a:spcBef>
                <a:spcAft>
                  <a:spcPts val="0"/>
                </a:spcAft>
                <a:buClr>
                  <a:schemeClr val="dk1"/>
                </a:buClr>
                <a:buSzPts val="1900"/>
                <a:buFont typeface="Arial"/>
                <a:buChar char="•"/>
              </a:pPr>
              <a:r>
                <a:rPr b="0" i="0" lang="lt-LT" sz="1900" u="none" cap="none" strike="noStrike">
                  <a:solidFill>
                    <a:schemeClr val="dk1"/>
                  </a:solidFill>
                  <a:latin typeface="Times New Roman"/>
                  <a:ea typeface="Times New Roman"/>
                  <a:cs typeface="Times New Roman"/>
                  <a:sym typeface="Times New Roman"/>
                </a:rPr>
                <a:t>pareigybės, kurių veikla reglamentuojama Darbo kodeksu.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85"/>
                </a:spcBef>
                <a:spcAft>
                  <a:spcPts val="0"/>
                </a:spcAft>
                <a:buClr>
                  <a:schemeClr val="dk1"/>
                </a:buClr>
                <a:buSzPts val="1900"/>
                <a:buFont typeface="Arial"/>
                <a:buChar char="•"/>
              </a:pPr>
              <a:r>
                <a:rPr b="0" i="0" lang="lt-LT" sz="1900" u="none" cap="none" strike="noStrike">
                  <a:solidFill>
                    <a:schemeClr val="dk1"/>
                  </a:solidFill>
                  <a:latin typeface="Times New Roman"/>
                  <a:ea typeface="Times New Roman"/>
                  <a:cs typeface="Times New Roman"/>
                  <a:sym typeface="Times New Roman"/>
                </a:rPr>
                <a:t>Šias pareigas einantys asmenys, funkcine prasme, kasdienėje veikloje įgyvendina teisėjo padėjėjo pareigybei keliamus uždavinius, tačiau jų kvalifikaciniai ir kiti Valstybės tarnybos įstatyme keliami reikalavimai skiriasi. </a:t>
              </a:r>
              <a:endParaRPr b="0" i="0" sz="1400" u="none" cap="none" strike="noStrike">
                <a:solidFill>
                  <a:srgbClr val="000000"/>
                </a:solidFill>
                <a:latin typeface="Arial"/>
                <a:ea typeface="Arial"/>
                <a:cs typeface="Arial"/>
                <a:sym typeface="Arial"/>
              </a:endParaRPr>
            </a:p>
          </p:txBody>
        </p:sp>
        <p:sp>
          <p:nvSpPr>
            <p:cNvPr id="163" name="Google Shape;163;p7"/>
            <p:cNvSpPr/>
            <p:nvPr/>
          </p:nvSpPr>
          <p:spPr>
            <a:xfrm>
              <a:off x="436282" y="2749541"/>
              <a:ext cx="6107952" cy="560880"/>
            </a:xfrm>
            <a:prstGeom prst="roundRect">
              <a:avLst>
                <a:gd fmla="val 16667" name="adj"/>
              </a:avLst>
            </a:prstGeom>
            <a:solidFill>
              <a:srgbClr val="0D567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7"/>
            <p:cNvSpPr txBox="1"/>
            <p:nvPr/>
          </p:nvSpPr>
          <p:spPr>
            <a:xfrm>
              <a:off x="463662" y="2776921"/>
              <a:ext cx="6053192" cy="506120"/>
            </a:xfrm>
            <a:prstGeom prst="rect">
              <a:avLst/>
            </a:prstGeom>
            <a:noFill/>
            <a:ln>
              <a:noFill/>
            </a:ln>
          </p:spPr>
          <p:txBody>
            <a:bodyPr anchorCtr="0" anchor="ctr" bIns="0" lIns="230850" spcFirstLastPara="1" rIns="230850" wrap="square" tIns="0">
              <a:noAutofit/>
            </a:bodyPr>
            <a:lstStyle/>
            <a:p>
              <a:pPr indent="0" lvl="0" marL="0" marR="0" rtl="0" algn="l">
                <a:lnSpc>
                  <a:spcPct val="90000"/>
                </a:lnSpc>
                <a:spcBef>
                  <a:spcPts val="0"/>
                </a:spcBef>
                <a:spcAft>
                  <a:spcPts val="0"/>
                </a:spcAft>
                <a:buClr>
                  <a:schemeClr val="lt1"/>
                </a:buClr>
                <a:buSzPts val="1900"/>
                <a:buFont typeface="Times New Roman"/>
                <a:buNone/>
              </a:pPr>
              <a:r>
                <a:rPr b="0" i="0" lang="lt-LT" sz="1900" u="none" cap="none" strike="noStrike">
                  <a:solidFill>
                    <a:schemeClr val="lt1"/>
                  </a:solidFill>
                  <a:latin typeface="Times New Roman"/>
                  <a:ea typeface="Times New Roman"/>
                  <a:cs typeface="Times New Roman"/>
                  <a:sym typeface="Times New Roman"/>
                </a:rPr>
                <a:t>Specialistai/Konsultantai/Teisininkai</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grpSp>
        <p:nvGrpSpPr>
          <p:cNvPr id="169" name="Google Shape;169;p8"/>
          <p:cNvGrpSpPr/>
          <p:nvPr/>
        </p:nvGrpSpPr>
        <p:grpSpPr>
          <a:xfrm>
            <a:off x="914400" y="264359"/>
            <a:ext cx="10863617" cy="6534000"/>
            <a:chOff x="0" y="59642"/>
            <a:chExt cx="10863617" cy="6534000"/>
          </a:xfrm>
        </p:grpSpPr>
        <p:sp>
          <p:nvSpPr>
            <p:cNvPr id="170" name="Google Shape;170;p8"/>
            <p:cNvSpPr/>
            <p:nvPr/>
          </p:nvSpPr>
          <p:spPr>
            <a:xfrm>
              <a:off x="0" y="797642"/>
              <a:ext cx="10863617" cy="1260000"/>
            </a:xfrm>
            <a:prstGeom prst="rect">
              <a:avLst/>
            </a:prstGeom>
            <a:solidFill>
              <a:schemeClr val="lt1">
                <a:alpha val="89803"/>
              </a:schemeClr>
            </a:solidFill>
            <a:ln cap="flat" cmpd="sng" w="25400">
              <a:solidFill>
                <a:srgbClr val="19ACE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p:nvPr/>
          </p:nvSpPr>
          <p:spPr>
            <a:xfrm>
              <a:off x="543180" y="59642"/>
              <a:ext cx="7604532" cy="1476000"/>
            </a:xfrm>
            <a:prstGeom prst="roundRect">
              <a:avLst>
                <a:gd fmla="val 16667" name="adj"/>
              </a:avLst>
            </a:prstGeom>
            <a:solidFill>
              <a:srgbClr val="19ACE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8"/>
            <p:cNvSpPr txBox="1"/>
            <p:nvPr/>
          </p:nvSpPr>
          <p:spPr>
            <a:xfrm>
              <a:off x="615232" y="131694"/>
              <a:ext cx="7460428" cy="1331896"/>
            </a:xfrm>
            <a:prstGeom prst="rect">
              <a:avLst/>
            </a:prstGeom>
            <a:noFill/>
            <a:ln>
              <a:noFill/>
            </a:ln>
          </p:spPr>
          <p:txBody>
            <a:bodyPr anchorCtr="0" anchor="ctr" bIns="0" lIns="287425" spcFirstLastPara="1" rIns="287425" wrap="square" tIns="0">
              <a:noAutofit/>
            </a:bodyPr>
            <a:lstStyle/>
            <a:p>
              <a:pPr indent="0" lvl="0" marL="0" marR="0" rtl="0" algn="l">
                <a:lnSpc>
                  <a:spcPct val="90000"/>
                </a:lnSpc>
                <a:spcBef>
                  <a:spcPts val="0"/>
                </a:spcBef>
                <a:spcAft>
                  <a:spcPts val="0"/>
                </a:spcAft>
                <a:buClr>
                  <a:schemeClr val="dk1"/>
                </a:buClr>
                <a:buSzPts val="1600"/>
                <a:buFont typeface="Times New Roman"/>
                <a:buNone/>
              </a:pPr>
              <a:r>
                <a:rPr b="1" i="0" lang="lt-LT" sz="2000" u="none" cap="none" strike="noStrike">
                  <a:solidFill>
                    <a:schemeClr val="lt1"/>
                  </a:solidFill>
                  <a:latin typeface="Times New Roman"/>
                  <a:ea typeface="Times New Roman"/>
                  <a:cs typeface="Times New Roman"/>
                  <a:sym typeface="Times New Roman"/>
                </a:rPr>
                <a:t>Asociacija palaiko poziciją, jog pagal atliekamų darbų apimtis ir reikšmę, kvalifikacinius reikalavimus, teisėjo padėjėjo darbo užmokestis turi siekti 60% teisėjo atlyginimo. </a:t>
              </a:r>
              <a:endParaRPr b="0" i="0" sz="2000" u="none" cap="none" strike="noStrike">
                <a:solidFill>
                  <a:schemeClr val="lt1"/>
                </a:solidFill>
                <a:latin typeface="Arial"/>
                <a:ea typeface="Arial"/>
                <a:cs typeface="Arial"/>
                <a:sym typeface="Arial"/>
              </a:endParaRPr>
            </a:p>
          </p:txBody>
        </p:sp>
        <p:sp>
          <p:nvSpPr>
            <p:cNvPr id="173" name="Google Shape;173;p8"/>
            <p:cNvSpPr/>
            <p:nvPr/>
          </p:nvSpPr>
          <p:spPr>
            <a:xfrm>
              <a:off x="0" y="3065642"/>
              <a:ext cx="10863617" cy="1260000"/>
            </a:xfrm>
            <a:prstGeom prst="rect">
              <a:avLst/>
            </a:prstGeom>
            <a:solidFill>
              <a:schemeClr val="lt1">
                <a:alpha val="89803"/>
              </a:schemeClr>
            </a:solidFill>
            <a:ln cap="flat" cmpd="sng" w="25400">
              <a:solidFill>
                <a:srgbClr val="19ACE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8"/>
            <p:cNvSpPr/>
            <p:nvPr/>
          </p:nvSpPr>
          <p:spPr>
            <a:xfrm>
              <a:off x="543180" y="2327642"/>
              <a:ext cx="7604532" cy="1476000"/>
            </a:xfrm>
            <a:prstGeom prst="roundRect">
              <a:avLst>
                <a:gd fmla="val 16667" name="adj"/>
              </a:avLst>
            </a:prstGeom>
            <a:solidFill>
              <a:srgbClr val="19ACE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8"/>
            <p:cNvSpPr txBox="1"/>
            <p:nvPr/>
          </p:nvSpPr>
          <p:spPr>
            <a:xfrm>
              <a:off x="615232" y="2399694"/>
              <a:ext cx="7460428" cy="1331896"/>
            </a:xfrm>
            <a:prstGeom prst="rect">
              <a:avLst/>
            </a:prstGeom>
            <a:noFill/>
            <a:ln>
              <a:noFill/>
            </a:ln>
          </p:spPr>
          <p:txBody>
            <a:bodyPr anchorCtr="0" anchor="ctr" bIns="0" lIns="287425" spcFirstLastPara="1" rIns="287425" wrap="square" tIns="0">
              <a:noAutofit/>
            </a:bodyPr>
            <a:lstStyle/>
            <a:p>
              <a:pPr indent="0" lvl="0" marL="0" marR="0" rtl="0" algn="l">
                <a:lnSpc>
                  <a:spcPct val="90000"/>
                </a:lnSpc>
                <a:spcBef>
                  <a:spcPts val="0"/>
                </a:spcBef>
                <a:spcAft>
                  <a:spcPts val="0"/>
                </a:spcAft>
                <a:buClr>
                  <a:schemeClr val="dk1"/>
                </a:buClr>
                <a:buSzPts val="1600"/>
                <a:buFont typeface="Times New Roman"/>
                <a:buNone/>
              </a:pPr>
              <a:r>
                <a:rPr b="1" i="0" lang="lt-LT" sz="2000" u="none" cap="none" strike="noStrike">
                  <a:solidFill>
                    <a:schemeClr val="lt1"/>
                  </a:solidFill>
                  <a:latin typeface="Times New Roman"/>
                  <a:ea typeface="Times New Roman"/>
                  <a:cs typeface="Times New Roman"/>
                  <a:sym typeface="Times New Roman"/>
                </a:rPr>
                <a:t>Šiam tikslui, kaip ir teismų nepriklausomumo užtikrinimui, reikalingas tinkamas finansavimas.</a:t>
              </a:r>
              <a:endParaRPr b="0" i="0" sz="2000" u="none" cap="none" strike="noStrike">
                <a:solidFill>
                  <a:schemeClr val="lt1"/>
                </a:solidFill>
                <a:latin typeface="Arial"/>
                <a:ea typeface="Arial"/>
                <a:cs typeface="Arial"/>
                <a:sym typeface="Arial"/>
              </a:endParaRPr>
            </a:p>
          </p:txBody>
        </p:sp>
        <p:sp>
          <p:nvSpPr>
            <p:cNvPr id="176" name="Google Shape;176;p8"/>
            <p:cNvSpPr/>
            <p:nvPr/>
          </p:nvSpPr>
          <p:spPr>
            <a:xfrm>
              <a:off x="0" y="5333642"/>
              <a:ext cx="10863617" cy="1260000"/>
            </a:xfrm>
            <a:prstGeom prst="rect">
              <a:avLst/>
            </a:prstGeom>
            <a:solidFill>
              <a:schemeClr val="lt1">
                <a:alpha val="89803"/>
              </a:schemeClr>
            </a:solidFill>
            <a:ln cap="flat" cmpd="sng" w="25400">
              <a:solidFill>
                <a:srgbClr val="19ACE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
            <p:cNvSpPr/>
            <p:nvPr/>
          </p:nvSpPr>
          <p:spPr>
            <a:xfrm>
              <a:off x="556825" y="4745765"/>
              <a:ext cx="8750915" cy="1476000"/>
            </a:xfrm>
            <a:prstGeom prst="roundRect">
              <a:avLst>
                <a:gd fmla="val 16667" name="adj"/>
              </a:avLst>
            </a:prstGeom>
            <a:solidFill>
              <a:srgbClr val="19ACE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txBox="1"/>
            <p:nvPr/>
          </p:nvSpPr>
          <p:spPr>
            <a:xfrm>
              <a:off x="628877" y="4817817"/>
              <a:ext cx="8606811" cy="1331896"/>
            </a:xfrm>
            <a:prstGeom prst="rect">
              <a:avLst/>
            </a:prstGeom>
            <a:noFill/>
            <a:ln>
              <a:noFill/>
            </a:ln>
          </p:spPr>
          <p:txBody>
            <a:bodyPr anchorCtr="0" anchor="ctr" bIns="0" lIns="287425" spcFirstLastPara="1" rIns="287425" wrap="square" tIns="0">
              <a:noAutofit/>
            </a:bodyPr>
            <a:lstStyle/>
            <a:p>
              <a:pPr indent="0" lvl="0" marL="0" marR="0" rtl="0" algn="l">
                <a:lnSpc>
                  <a:spcPct val="90000"/>
                </a:lnSpc>
                <a:spcBef>
                  <a:spcPts val="0"/>
                </a:spcBef>
                <a:spcAft>
                  <a:spcPts val="0"/>
                </a:spcAft>
                <a:buClr>
                  <a:schemeClr val="dk1"/>
                </a:buClr>
                <a:buSzPts val="1600"/>
                <a:buFont typeface="Times New Roman"/>
                <a:buNone/>
              </a:pPr>
              <a:r>
                <a:rPr b="0" i="0" lang="lt-LT" sz="2000" u="none" cap="none" strike="noStrike">
                  <a:solidFill>
                    <a:schemeClr val="lt1"/>
                  </a:solidFill>
                  <a:latin typeface="Times New Roman"/>
                  <a:ea typeface="Times New Roman"/>
                  <a:cs typeface="Times New Roman"/>
                  <a:sym typeface="Times New Roman"/>
                </a:rPr>
                <a:t>Asociacija taip pat palaiko poziciją, jog teisėjo padėjėjo darbo užmokestis ir socialinės garantijos gali būti reglamentuotos teismų įstatyme ir </a:t>
              </a:r>
              <a:r>
                <a:rPr b="1" i="0" lang="lt-LT" sz="2000" u="none" cap="none" strike="noStrike">
                  <a:solidFill>
                    <a:schemeClr val="lt1"/>
                  </a:solidFill>
                  <a:latin typeface="Times New Roman"/>
                  <a:ea typeface="Times New Roman"/>
                  <a:cs typeface="Times New Roman"/>
                  <a:sym typeface="Times New Roman"/>
                </a:rPr>
                <a:t>specialiame teisės akte, įtvirtinant, jog teisėjo padėjėjo darbo užmokestis siekia ne mažiau kaip 60% teisėjų atlyginimo</a:t>
              </a:r>
              <a:r>
                <a:rPr b="0" i="0" lang="lt-LT" sz="2000" u="none" cap="none" strike="noStrike">
                  <a:solidFill>
                    <a:schemeClr val="lt1"/>
                  </a:solidFill>
                  <a:latin typeface="Times New Roman"/>
                  <a:ea typeface="Times New Roman"/>
                  <a:cs typeface="Times New Roman"/>
                  <a:sym typeface="Times New Roman"/>
                </a:rPr>
                <a:t>. </a:t>
              </a:r>
              <a:br>
                <a:rPr b="0" i="0" lang="lt-LT" sz="2000" u="none" cap="none" strike="noStrike">
                  <a:solidFill>
                    <a:schemeClr val="lt1"/>
                  </a:solidFill>
                  <a:latin typeface="Times New Roman"/>
                  <a:ea typeface="Times New Roman"/>
                  <a:cs typeface="Times New Roman"/>
                  <a:sym typeface="Times New Roman"/>
                </a:rPr>
              </a:br>
              <a:endParaRPr b="0" i="0" sz="2000" u="none" cap="none" strike="noStrike">
                <a:solidFill>
                  <a:schemeClr val="lt1"/>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grpSp>
        <p:nvGrpSpPr>
          <p:cNvPr id="183" name="Google Shape;183;p12"/>
          <p:cNvGrpSpPr/>
          <p:nvPr/>
        </p:nvGrpSpPr>
        <p:grpSpPr>
          <a:xfrm>
            <a:off x="914400" y="538046"/>
            <a:ext cx="10863617" cy="5986625"/>
            <a:chOff x="0" y="333329"/>
            <a:chExt cx="10863617" cy="5986625"/>
          </a:xfrm>
        </p:grpSpPr>
        <p:sp>
          <p:nvSpPr>
            <p:cNvPr id="184" name="Google Shape;184;p12"/>
            <p:cNvSpPr/>
            <p:nvPr/>
          </p:nvSpPr>
          <p:spPr>
            <a:xfrm>
              <a:off x="0" y="1277969"/>
              <a:ext cx="10863617" cy="1612800"/>
            </a:xfrm>
            <a:prstGeom prst="rect">
              <a:avLst/>
            </a:prstGeom>
            <a:solidFill>
              <a:schemeClr val="lt1">
                <a:alpha val="89803"/>
              </a:schemeClr>
            </a:solidFill>
            <a:ln cap="flat" cmpd="sng" w="25400">
              <a:solidFill>
                <a:srgbClr val="19ACE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2"/>
            <p:cNvSpPr/>
            <p:nvPr/>
          </p:nvSpPr>
          <p:spPr>
            <a:xfrm>
              <a:off x="517188" y="333329"/>
              <a:ext cx="10343766" cy="1889280"/>
            </a:xfrm>
            <a:prstGeom prst="roundRect">
              <a:avLst>
                <a:gd fmla="val 16667" name="adj"/>
              </a:avLst>
            </a:prstGeom>
            <a:solidFill>
              <a:srgbClr val="19ACE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2"/>
            <p:cNvSpPr txBox="1"/>
            <p:nvPr/>
          </p:nvSpPr>
          <p:spPr>
            <a:xfrm>
              <a:off x="609415" y="425556"/>
              <a:ext cx="10159312" cy="1704826"/>
            </a:xfrm>
            <a:prstGeom prst="rect">
              <a:avLst/>
            </a:prstGeom>
            <a:noFill/>
            <a:ln>
              <a:noFill/>
            </a:ln>
          </p:spPr>
          <p:txBody>
            <a:bodyPr anchorCtr="0" anchor="ctr" bIns="0" lIns="287425" spcFirstLastPara="1" rIns="287425" wrap="square" tIns="0">
              <a:noAutofit/>
            </a:bodyPr>
            <a:lstStyle/>
            <a:p>
              <a:pPr indent="0" lvl="0" marL="0" marR="0" rtl="0" algn="l">
                <a:lnSpc>
                  <a:spcPct val="90000"/>
                </a:lnSpc>
                <a:spcBef>
                  <a:spcPts val="0"/>
                </a:spcBef>
                <a:spcAft>
                  <a:spcPts val="0"/>
                </a:spcAft>
                <a:buClr>
                  <a:schemeClr val="dk1"/>
                </a:buClr>
                <a:buSzPts val="1600"/>
                <a:buFont typeface="Times New Roman"/>
                <a:buNone/>
              </a:pPr>
              <a:r>
                <a:rPr b="0" i="0" lang="lt-LT" sz="2000" u="none" cap="none" strike="noStrike">
                  <a:solidFill>
                    <a:schemeClr val="lt1"/>
                  </a:solidFill>
                  <a:latin typeface="Times New Roman"/>
                  <a:ea typeface="Times New Roman"/>
                  <a:cs typeface="Times New Roman"/>
                  <a:sym typeface="Times New Roman"/>
                </a:rPr>
                <a:t>Asociacija palaiko poziciją, jog svarstant valstybės biudžeto projektą, Nacionalinė teismų administracija, kaip aptarnaujantis teismų savivaldą organas, ar esant galimybei, Teisėjų taryba, turi būti aktyviai įtrauka į biudžeto sudarymo procesą, teikiant ne tik siūlymus, bet ir išvadas, ar biudžeto projektas iš tikrųjų užtikrina ir nemažina teismų nepriklausomumo ir savarankiškumo. </a:t>
              </a:r>
              <a:endParaRPr b="0" i="0" sz="2000" u="none" cap="none" strike="noStrike">
                <a:solidFill>
                  <a:schemeClr val="lt1"/>
                </a:solidFill>
                <a:latin typeface="Arial"/>
                <a:ea typeface="Arial"/>
                <a:cs typeface="Arial"/>
                <a:sym typeface="Arial"/>
              </a:endParaRPr>
            </a:p>
          </p:txBody>
        </p:sp>
        <p:sp>
          <p:nvSpPr>
            <p:cNvPr id="187" name="Google Shape;187;p12"/>
            <p:cNvSpPr/>
            <p:nvPr/>
          </p:nvSpPr>
          <p:spPr>
            <a:xfrm>
              <a:off x="0" y="4707154"/>
              <a:ext cx="10863617" cy="1612800"/>
            </a:xfrm>
            <a:prstGeom prst="rect">
              <a:avLst/>
            </a:prstGeom>
            <a:solidFill>
              <a:schemeClr val="lt1">
                <a:alpha val="89803"/>
              </a:schemeClr>
            </a:solidFill>
            <a:ln cap="flat" cmpd="sng" w="25400">
              <a:solidFill>
                <a:srgbClr val="19ACE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2"/>
            <p:cNvSpPr/>
            <p:nvPr/>
          </p:nvSpPr>
          <p:spPr>
            <a:xfrm>
              <a:off x="517188" y="3236369"/>
              <a:ext cx="10343766" cy="2415425"/>
            </a:xfrm>
            <a:prstGeom prst="roundRect">
              <a:avLst>
                <a:gd fmla="val 16667" name="adj"/>
              </a:avLst>
            </a:prstGeom>
            <a:solidFill>
              <a:srgbClr val="19ACE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2"/>
            <p:cNvSpPr txBox="1"/>
            <p:nvPr/>
          </p:nvSpPr>
          <p:spPr>
            <a:xfrm>
              <a:off x="635099" y="3354280"/>
              <a:ext cx="10107944" cy="2179603"/>
            </a:xfrm>
            <a:prstGeom prst="rect">
              <a:avLst/>
            </a:prstGeom>
            <a:noFill/>
            <a:ln>
              <a:noFill/>
            </a:ln>
          </p:spPr>
          <p:txBody>
            <a:bodyPr anchorCtr="0" anchor="ctr" bIns="0" lIns="287425" spcFirstLastPara="1" rIns="287425" wrap="square" tIns="0">
              <a:noAutofit/>
            </a:bodyPr>
            <a:lstStyle/>
            <a:p>
              <a:pPr indent="0" lvl="0" marL="0" marR="0" rtl="0" algn="l">
                <a:lnSpc>
                  <a:spcPct val="90000"/>
                </a:lnSpc>
                <a:spcBef>
                  <a:spcPts val="0"/>
                </a:spcBef>
                <a:spcAft>
                  <a:spcPts val="0"/>
                </a:spcAft>
                <a:buClr>
                  <a:schemeClr val="dk1"/>
                </a:buClr>
                <a:buSzPts val="1600"/>
                <a:buFont typeface="Times New Roman"/>
                <a:buNone/>
              </a:pPr>
              <a:r>
                <a:rPr b="1" i="0" lang="lt-LT" sz="2000" u="none" cap="none" strike="noStrike">
                  <a:solidFill>
                    <a:schemeClr val="lt1"/>
                  </a:solidFill>
                  <a:latin typeface="Times New Roman"/>
                  <a:ea typeface="Times New Roman"/>
                  <a:cs typeface="Times New Roman"/>
                  <a:sym typeface="Times New Roman"/>
                </a:rPr>
                <a:t>Ilgalaikėje perspektyvoje asociacija taip pat palaiko</a:t>
              </a:r>
              <a:r>
                <a:rPr b="0" i="0" lang="lt-LT" sz="2000" u="none" cap="none" strike="noStrike">
                  <a:solidFill>
                    <a:schemeClr val="lt1"/>
                  </a:solidFill>
                  <a:latin typeface="Times New Roman"/>
                  <a:ea typeface="Times New Roman"/>
                  <a:cs typeface="Times New Roman"/>
                  <a:sym typeface="Times New Roman"/>
                </a:rPr>
                <a:t> dar prieš dešimtmetį iškeltą idėją, skirtą teisėjo padėjėjo statuso sustiprinimui: teisėjo padėjėjo pareigybę VTĮ išskiriant, analogiškai kaip politinio pasitikėjimo valstybės tarnautojus, į </a:t>
              </a:r>
              <a:r>
                <a:rPr b="1" i="0" lang="lt-LT" sz="2000" u="none" cap="none" strike="noStrike">
                  <a:solidFill>
                    <a:schemeClr val="lt1"/>
                  </a:solidFill>
                  <a:latin typeface="Times New Roman"/>
                  <a:ea typeface="Times New Roman"/>
                  <a:cs typeface="Times New Roman"/>
                  <a:sym typeface="Times New Roman"/>
                </a:rPr>
                <a:t>teismo valstybės tarnautojus</a:t>
              </a:r>
              <a:r>
                <a:rPr b="0" i="0" lang="lt-LT" sz="2000" u="none" cap="none" strike="noStrike">
                  <a:solidFill>
                    <a:schemeClr val="lt1"/>
                  </a:solidFill>
                  <a:latin typeface="Times New Roman"/>
                  <a:ea typeface="Times New Roman"/>
                  <a:cs typeface="Times New Roman"/>
                  <a:sym typeface="Times New Roman"/>
                </a:rPr>
                <a:t> ir/ar, sukuriant „kvazi“ naują pareigybę, (kartu svarstant ir dėl jos didesnio procesinio savarankiškumo ir/ar kitokios atrankos siekiant teisėjo karjeros). Šie galimi pokyčiai padėtų atliepti prieš daugiau nei 20 metų sukurtos teisėjo padėjėjo pareigybės tikslus: ne tik padėti teisėjams, bet ir ugdyti, ruošti jaunąją būsimų teisėjų kartą. </a:t>
              </a:r>
              <a:br>
                <a:rPr b="0" i="0" lang="lt-LT" sz="2000" u="none" cap="none" strike="noStrike">
                  <a:solidFill>
                    <a:schemeClr val="lt1"/>
                  </a:solidFill>
                  <a:latin typeface="Times New Roman"/>
                  <a:ea typeface="Times New Roman"/>
                  <a:cs typeface="Times New Roman"/>
                  <a:sym typeface="Times New Roman"/>
                </a:rPr>
              </a:br>
              <a:endParaRPr b="0" i="0" sz="2000" u="none" cap="none" strike="noStrike">
                <a:solidFill>
                  <a:schemeClr val="lt1"/>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0"/>
          <p:cNvSpPr/>
          <p:nvPr/>
        </p:nvSpPr>
        <p:spPr>
          <a:xfrm>
            <a:off x="0" y="0"/>
            <a:ext cx="12192000" cy="6858000"/>
          </a:xfrm>
          <a:prstGeom prst="rect">
            <a:avLst/>
          </a:prstGeom>
          <a:solidFill>
            <a:srgbClr val="16B0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rebuchet MS"/>
              <a:ea typeface="Trebuchet MS"/>
              <a:cs typeface="Trebuchet MS"/>
              <a:sym typeface="Trebuchet MS"/>
            </a:endParaRPr>
          </a:p>
        </p:txBody>
      </p:sp>
      <p:grpSp>
        <p:nvGrpSpPr>
          <p:cNvPr id="195" name="Google Shape;195;p10"/>
          <p:cNvGrpSpPr/>
          <p:nvPr/>
        </p:nvGrpSpPr>
        <p:grpSpPr>
          <a:xfrm>
            <a:off x="0" y="-8467"/>
            <a:ext cx="12192000" cy="6866467"/>
            <a:chOff x="0" y="-8467"/>
            <a:chExt cx="12192000" cy="6866467"/>
          </a:xfrm>
        </p:grpSpPr>
        <p:sp>
          <p:nvSpPr>
            <p:cNvPr id="196" name="Google Shape;196;p10"/>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4509"/>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0"/>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0"/>
            <p:cNvSpPr/>
            <p:nvPr/>
          </p:nvSpPr>
          <p:spPr>
            <a:xfrm>
              <a:off x="8932333" y="3048000"/>
              <a:ext cx="3259667" cy="3810000"/>
            </a:xfrm>
            <a:prstGeom prst="triangle">
              <a:avLst>
                <a:gd fmla="val 100000" name="adj"/>
              </a:avLst>
            </a:prstGeom>
            <a:solidFill>
              <a:srgbClr val="16B0E3">
                <a:alpha val="6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0"/>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16B0E3">
                <a:alpha val="48627"/>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00" name="Google Shape;200;p10"/>
            <p:cNvCxnSpPr/>
            <p:nvPr/>
          </p:nvCxnSpPr>
          <p:spPr>
            <a:xfrm>
              <a:off x="9371012" y="0"/>
              <a:ext cx="1219200" cy="6858000"/>
            </a:xfrm>
            <a:prstGeom prst="straightConnector1">
              <a:avLst/>
            </a:prstGeom>
            <a:noFill/>
            <a:ln cap="flat" cmpd="sng" w="9525">
              <a:solidFill>
                <a:srgbClr val="FFFFFF">
                  <a:alpha val="68627"/>
                </a:srgbClr>
              </a:solidFill>
              <a:prstDash val="solid"/>
              <a:round/>
              <a:headEnd len="sm" w="sm" type="none"/>
              <a:tailEnd len="sm" w="sm" type="none"/>
            </a:ln>
          </p:spPr>
        </p:cxnSp>
        <p:sp>
          <p:nvSpPr>
            <p:cNvPr id="201" name="Google Shape;201;p10"/>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chemeClr val="accent2">
                <a:alpha val="68627"/>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0"/>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226292">
                <a:alpha val="8000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03" name="Google Shape;203;p10"/>
            <p:cNvCxnSpPr/>
            <p:nvPr/>
          </p:nvCxnSpPr>
          <p:spPr>
            <a:xfrm flipH="1">
              <a:off x="7425267" y="3681413"/>
              <a:ext cx="4763558" cy="3176587"/>
            </a:xfrm>
            <a:prstGeom prst="straightConnector1">
              <a:avLst/>
            </a:prstGeom>
            <a:noFill/>
            <a:ln cap="flat" cmpd="sng" w="9525">
              <a:solidFill>
                <a:srgbClr val="FFFFFF">
                  <a:alpha val="68627"/>
                </a:srgbClr>
              </a:solidFill>
              <a:prstDash val="solid"/>
              <a:round/>
              <a:headEnd len="sm" w="sm" type="none"/>
              <a:tailEnd len="sm" w="sm" type="none"/>
            </a:ln>
          </p:spPr>
        </p:cxnSp>
        <p:sp>
          <p:nvSpPr>
            <p:cNvPr id="204" name="Google Shape;204;p10"/>
            <p:cNvSpPr/>
            <p:nvPr/>
          </p:nvSpPr>
          <p:spPr>
            <a:xfrm>
              <a:off x="10371666" y="3589867"/>
              <a:ext cx="1817159" cy="3268133"/>
            </a:xfrm>
            <a:prstGeom prst="triangle">
              <a:avLst>
                <a:gd fmla="val 100000" name="adj"/>
              </a:avLst>
            </a:prstGeom>
            <a:solidFill>
              <a:srgbClr val="16B0E3">
                <a:alpha val="6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0"/>
            <p:cNvSpPr/>
            <p:nvPr/>
          </p:nvSpPr>
          <p:spPr>
            <a:xfrm>
              <a:off x="0" y="4013200"/>
              <a:ext cx="448733" cy="2844800"/>
            </a:xfrm>
            <a:prstGeom prst="triangle">
              <a:avLst>
                <a:gd fmla="val 0" name="adj"/>
              </a:avLst>
            </a:prstGeom>
            <a:solidFill>
              <a:schemeClr val="accent1">
                <a:alpha val="68627"/>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6" name="Google Shape;206;p1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accent1"/>
              </a:buClr>
              <a:buSzPts val="3600"/>
              <a:buFont typeface="Trebuchet MS"/>
              <a:buNone/>
            </a:pPr>
            <a:r>
              <a:t/>
            </a:r>
            <a:endParaRPr>
              <a:solidFill>
                <a:srgbClr val="FFFFFF"/>
              </a:solidFill>
            </a:endParaRPr>
          </a:p>
        </p:txBody>
      </p:sp>
      <p:sp>
        <p:nvSpPr>
          <p:cNvPr id="207" name="Google Shape;207;p10"/>
          <p:cNvSpPr txBox="1"/>
          <p:nvPr>
            <p:ph idx="1" type="body"/>
          </p:nvPr>
        </p:nvSpPr>
        <p:spPr>
          <a:xfrm>
            <a:off x="0" y="8468"/>
            <a:ext cx="12188824" cy="6857999"/>
          </a:xfrm>
          <a:prstGeom prst="rect">
            <a:avLst/>
          </a:prstGeom>
          <a:solidFill>
            <a:schemeClr val="accent1"/>
          </a:solidFill>
          <a:ln>
            <a:noFill/>
          </a:ln>
        </p:spPr>
        <p:txBody>
          <a:bodyPr anchorCtr="0" anchor="t" bIns="45700" lIns="91425" spcFirstLastPara="1" rIns="91425" wrap="square" tIns="45700">
            <a:normAutofit/>
          </a:bodyPr>
          <a:lstStyle/>
          <a:p>
            <a:pPr indent="-160020" lvl="0" marL="342900" rtl="0" algn="ctr">
              <a:lnSpc>
                <a:spcPct val="100000"/>
              </a:lnSpc>
              <a:spcBef>
                <a:spcPts val="0"/>
              </a:spcBef>
              <a:spcAft>
                <a:spcPts val="0"/>
              </a:spcAft>
              <a:buClr>
                <a:schemeClr val="dk1"/>
              </a:buClr>
              <a:buSzPts val="2880"/>
              <a:buNone/>
            </a:pPr>
            <a:r>
              <a:t/>
            </a:r>
            <a:endParaRPr sz="3600">
              <a:solidFill>
                <a:srgbClr val="FFFFFF"/>
              </a:solidFill>
            </a:endParaRPr>
          </a:p>
          <a:p>
            <a:pPr indent="-160020" lvl="0" marL="342900" rtl="0" algn="ctr">
              <a:lnSpc>
                <a:spcPct val="100000"/>
              </a:lnSpc>
              <a:spcBef>
                <a:spcPts val="1000"/>
              </a:spcBef>
              <a:spcAft>
                <a:spcPts val="0"/>
              </a:spcAft>
              <a:buClr>
                <a:schemeClr val="dk1"/>
              </a:buClr>
              <a:buSzPts val="2880"/>
              <a:buNone/>
            </a:pPr>
            <a:r>
              <a:t/>
            </a:r>
            <a:endParaRPr sz="3600">
              <a:solidFill>
                <a:srgbClr val="FFFFFF"/>
              </a:solidFill>
            </a:endParaRPr>
          </a:p>
          <a:p>
            <a:pPr indent="-160020" lvl="0" marL="342900" rtl="0" algn="ctr">
              <a:lnSpc>
                <a:spcPct val="100000"/>
              </a:lnSpc>
              <a:spcBef>
                <a:spcPts val="1000"/>
              </a:spcBef>
              <a:spcAft>
                <a:spcPts val="0"/>
              </a:spcAft>
              <a:buClr>
                <a:schemeClr val="dk1"/>
              </a:buClr>
              <a:buSzPts val="2880"/>
              <a:buNone/>
            </a:pPr>
            <a:r>
              <a:t/>
            </a:r>
            <a:endParaRPr sz="3600">
              <a:solidFill>
                <a:srgbClr val="FFFFFF"/>
              </a:solidFill>
            </a:endParaRPr>
          </a:p>
          <a:p>
            <a:pPr indent="-160020" lvl="0" marL="342900" rtl="0" algn="ctr">
              <a:lnSpc>
                <a:spcPct val="100000"/>
              </a:lnSpc>
              <a:spcBef>
                <a:spcPts val="1000"/>
              </a:spcBef>
              <a:spcAft>
                <a:spcPts val="0"/>
              </a:spcAft>
              <a:buClr>
                <a:schemeClr val="dk1"/>
              </a:buClr>
              <a:buSzPts val="2880"/>
              <a:buNone/>
            </a:pPr>
            <a:r>
              <a:t/>
            </a:r>
            <a:endParaRPr sz="3600">
              <a:solidFill>
                <a:srgbClr val="FFFFFF"/>
              </a:solidFill>
            </a:endParaRPr>
          </a:p>
          <a:p>
            <a:pPr indent="0" lvl="0" marL="0" rtl="0" algn="ctr">
              <a:lnSpc>
                <a:spcPct val="100000"/>
              </a:lnSpc>
              <a:spcBef>
                <a:spcPts val="1000"/>
              </a:spcBef>
              <a:spcAft>
                <a:spcPts val="0"/>
              </a:spcAft>
              <a:buClr>
                <a:schemeClr val="lt1"/>
              </a:buClr>
              <a:buSzPts val="2880"/>
              <a:buNone/>
            </a:pPr>
            <a:r>
              <a:rPr lang="lt-LT" sz="4000">
                <a:solidFill>
                  <a:schemeClr val="lt1"/>
                </a:solidFill>
                <a:latin typeface="Times New Roman"/>
                <a:ea typeface="Times New Roman"/>
                <a:cs typeface="Times New Roman"/>
                <a:sym typeface="Times New Roman"/>
              </a:rPr>
              <a:t>Dėkojame už dėmesį.</a:t>
            </a:r>
            <a:endParaRPr sz="2000">
              <a:solidFill>
                <a:schemeClr val="lt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ema">
  <a:themeElements>
    <a:clrScheme name="Mėlyna II">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2023-01-22T11:28:40Z</dcterms:created>
  <dc:creator>37064894911</dc:creator>
</cp:coreProperties>
</file>